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5136" r:id="rId4"/>
  </p:sldMasterIdLst>
  <p:notesMasterIdLst>
    <p:notesMasterId r:id="rId35"/>
  </p:notesMasterIdLst>
  <p:sldIdLst>
    <p:sldId id="317" r:id="rId5"/>
    <p:sldId id="261" r:id="rId6"/>
    <p:sldId id="354" r:id="rId7"/>
    <p:sldId id="364" r:id="rId8"/>
    <p:sldId id="365" r:id="rId9"/>
    <p:sldId id="370" r:id="rId10"/>
    <p:sldId id="372" r:id="rId11"/>
    <p:sldId id="373" r:id="rId12"/>
    <p:sldId id="366" r:id="rId13"/>
    <p:sldId id="351" r:id="rId14"/>
    <p:sldId id="348" r:id="rId15"/>
    <p:sldId id="367" r:id="rId16"/>
    <p:sldId id="361" r:id="rId17"/>
    <p:sldId id="359" r:id="rId18"/>
    <p:sldId id="362" r:id="rId19"/>
    <p:sldId id="363" r:id="rId20"/>
    <p:sldId id="378" r:id="rId21"/>
    <p:sldId id="288" r:id="rId22"/>
    <p:sldId id="287" r:id="rId23"/>
    <p:sldId id="349" r:id="rId24"/>
    <p:sldId id="376" r:id="rId25"/>
    <p:sldId id="355" r:id="rId26"/>
    <p:sldId id="368" r:id="rId27"/>
    <p:sldId id="379" r:id="rId28"/>
    <p:sldId id="356" r:id="rId29"/>
    <p:sldId id="369" r:id="rId30"/>
    <p:sldId id="371" r:id="rId31"/>
    <p:sldId id="316" r:id="rId32"/>
    <p:sldId id="286" r:id="rId33"/>
    <p:sldId id="357" r:id="rId34"/>
  </p:sldIdLst>
  <p:sldSz cx="6858000" cy="9906000" type="A4"/>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0" userDrawn="1">
          <p15:clr>
            <a:srgbClr val="A4A3A4"/>
          </p15:clr>
        </p15:guide>
        <p15:guide id="2" pos="2886" userDrawn="1">
          <p15:clr>
            <a:srgbClr val="A4A3A4"/>
          </p15:clr>
        </p15:guide>
        <p15:guide id="3" orient="horz" pos="3143" userDrawn="1">
          <p15:clr>
            <a:srgbClr val="A4A3A4"/>
          </p15:clr>
        </p15:guide>
        <p15:guide id="4"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6C0A"/>
    <a:srgbClr val="008755"/>
    <a:srgbClr val="165F7F"/>
    <a:srgbClr val="002060"/>
    <a:srgbClr val="048D5A"/>
    <a:srgbClr val="F73D93"/>
    <a:srgbClr val="0070C0"/>
    <a:srgbClr val="4DADB5"/>
    <a:srgbClr val="072C44"/>
    <a:srgbClr val="03B05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193EA7-D43B-4BC6-B8E1-F58EA773763A}" v="7" dt="2025-09-10T09:29:32.148"/>
  </p1510:revLst>
</p1510:revInfo>
</file>

<file path=ppt/tableStyles.xml><?xml version="1.0" encoding="utf-8"?>
<a:tblStyleLst xmlns:a="http://schemas.openxmlformats.org/drawingml/2006/main" def="{5C22544A-7EE6-4342-B048-85BDC9FD1C3A}">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98720" autoAdjust="0"/>
  </p:normalViewPr>
  <p:slideViewPr>
    <p:cSldViewPr snapToGrid="0" snapToObjects="1">
      <p:cViewPr varScale="1">
        <p:scale>
          <a:sx n="44" d="100"/>
          <a:sy n="44" d="100"/>
        </p:scale>
        <p:origin x="2284" y="40"/>
      </p:cViewPr>
      <p:guideLst>
        <p:guide orient="horz" pos="2190"/>
        <p:guide pos="2886"/>
        <p:guide orient="horz" pos="3143"/>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WD - Mr T Howard (Staff)" userId="c5894097-602b-4454-9050-84fc2792752f" providerId="ADAL" clId="{EB193EA7-D43B-4BC6-B8E1-F58EA773763A}"/>
    <pc:docChg chg="undo custSel addSld delSld modSld sldOrd">
      <pc:chgData name="HWD - Mr T Howard (Staff)" userId="c5894097-602b-4454-9050-84fc2792752f" providerId="ADAL" clId="{EB193EA7-D43B-4BC6-B8E1-F58EA773763A}" dt="2025-09-17T13:28:16.166" v="904" actId="14100"/>
      <pc:docMkLst>
        <pc:docMk/>
      </pc:docMkLst>
      <pc:sldChg chg="addSp modSp mod">
        <pc:chgData name="HWD - Mr T Howard (Staff)" userId="c5894097-602b-4454-9050-84fc2792752f" providerId="ADAL" clId="{EB193EA7-D43B-4BC6-B8E1-F58EA773763A}" dt="2025-07-21T14:29:23.760" v="638" actId="1076"/>
        <pc:sldMkLst>
          <pc:docMk/>
          <pc:sldMk cId="1719362252" sldId="288"/>
        </pc:sldMkLst>
      </pc:sldChg>
      <pc:sldChg chg="modSp mod">
        <pc:chgData name="HWD - Mr T Howard (Staff)" userId="c5894097-602b-4454-9050-84fc2792752f" providerId="ADAL" clId="{EB193EA7-D43B-4BC6-B8E1-F58EA773763A}" dt="2025-07-21T14:08:07.100" v="529" actId="14100"/>
        <pc:sldMkLst>
          <pc:docMk/>
          <pc:sldMk cId="806678457" sldId="317"/>
        </pc:sldMkLst>
      </pc:sldChg>
      <pc:sldChg chg="delSp modSp del mod">
        <pc:chgData name="HWD - Mr T Howard (Staff)" userId="c5894097-602b-4454-9050-84fc2792752f" providerId="ADAL" clId="{EB193EA7-D43B-4BC6-B8E1-F58EA773763A}" dt="2025-07-21T14:29:03.851" v="636" actId="47"/>
        <pc:sldMkLst>
          <pc:docMk/>
          <pc:sldMk cId="818998496" sldId="318"/>
        </pc:sldMkLst>
      </pc:sldChg>
      <pc:sldChg chg="addSp delSp modSp mod">
        <pc:chgData name="HWD - Mr T Howard (Staff)" userId="c5894097-602b-4454-9050-84fc2792752f" providerId="ADAL" clId="{EB193EA7-D43B-4BC6-B8E1-F58EA773763A}" dt="2025-07-21T15:25:54.790" v="808" actId="20577"/>
        <pc:sldMkLst>
          <pc:docMk/>
          <pc:sldMk cId="3461603721" sldId="348"/>
        </pc:sldMkLst>
      </pc:sldChg>
      <pc:sldChg chg="modSp mod">
        <pc:chgData name="HWD - Mr T Howard (Staff)" userId="c5894097-602b-4454-9050-84fc2792752f" providerId="ADAL" clId="{EB193EA7-D43B-4BC6-B8E1-F58EA773763A}" dt="2025-07-16T07:45:01.560" v="87" actId="20577"/>
        <pc:sldMkLst>
          <pc:docMk/>
          <pc:sldMk cId="3619693559" sldId="349"/>
        </pc:sldMkLst>
      </pc:sldChg>
      <pc:sldChg chg="modSp mod ord">
        <pc:chgData name="HWD - Mr T Howard (Staff)" userId="c5894097-602b-4454-9050-84fc2792752f" providerId="ADAL" clId="{EB193EA7-D43B-4BC6-B8E1-F58EA773763A}" dt="2025-07-21T15:30:22.446" v="810"/>
        <pc:sldMkLst>
          <pc:docMk/>
          <pc:sldMk cId="4084316216" sldId="351"/>
        </pc:sldMkLst>
      </pc:sldChg>
      <pc:sldChg chg="delSp modSp mod">
        <pc:chgData name="HWD - Mr T Howard (Staff)" userId="c5894097-602b-4454-9050-84fc2792752f" providerId="ADAL" clId="{EB193EA7-D43B-4BC6-B8E1-F58EA773763A}" dt="2025-07-16T07:44:34.065" v="86" actId="1036"/>
        <pc:sldMkLst>
          <pc:docMk/>
          <pc:sldMk cId="238850562" sldId="355"/>
        </pc:sldMkLst>
      </pc:sldChg>
      <pc:sldChg chg="addSp delSp modSp mod">
        <pc:chgData name="HWD - Mr T Howard (Staff)" userId="c5894097-602b-4454-9050-84fc2792752f" providerId="ADAL" clId="{EB193EA7-D43B-4BC6-B8E1-F58EA773763A}" dt="2025-09-10T09:29:32.148" v="899" actId="164"/>
        <pc:sldMkLst>
          <pc:docMk/>
          <pc:sldMk cId="2049296559" sldId="357"/>
        </pc:sldMkLst>
        <pc:spChg chg="mod topLvl">
          <ac:chgData name="HWD - Mr T Howard (Staff)" userId="c5894097-602b-4454-9050-84fc2792752f" providerId="ADAL" clId="{EB193EA7-D43B-4BC6-B8E1-F58EA773763A}" dt="2025-09-10T09:29:32.148" v="899" actId="164"/>
          <ac:spMkLst>
            <pc:docMk/>
            <pc:sldMk cId="2049296559" sldId="357"/>
            <ac:spMk id="25" creationId="{3DA66CBE-7F71-A045-011E-D82C3483FFF5}"/>
          </ac:spMkLst>
        </pc:spChg>
        <pc:spChg chg="mod topLvl">
          <ac:chgData name="HWD - Mr T Howard (Staff)" userId="c5894097-602b-4454-9050-84fc2792752f" providerId="ADAL" clId="{EB193EA7-D43B-4BC6-B8E1-F58EA773763A}" dt="2025-09-10T09:29:32.148" v="899" actId="164"/>
          <ac:spMkLst>
            <pc:docMk/>
            <pc:sldMk cId="2049296559" sldId="357"/>
            <ac:spMk id="27" creationId="{91ADF2C2-8D1C-8BE0-9AA8-32FE17D2469D}"/>
          </ac:spMkLst>
        </pc:spChg>
        <pc:spChg chg="add del mod topLvl">
          <ac:chgData name="HWD - Mr T Howard (Staff)" userId="c5894097-602b-4454-9050-84fc2792752f" providerId="ADAL" clId="{EB193EA7-D43B-4BC6-B8E1-F58EA773763A}" dt="2025-09-10T09:29:32.148" v="899" actId="164"/>
          <ac:spMkLst>
            <pc:docMk/>
            <pc:sldMk cId="2049296559" sldId="357"/>
            <ac:spMk id="29" creationId="{59C1E92C-EABD-0546-5542-1A01A7A3A6DF}"/>
          </ac:spMkLst>
        </pc:spChg>
        <pc:spChg chg="mod">
          <ac:chgData name="HWD - Mr T Howard (Staff)" userId="c5894097-602b-4454-9050-84fc2792752f" providerId="ADAL" clId="{EB193EA7-D43B-4BC6-B8E1-F58EA773763A}" dt="2025-09-10T09:29:21.743" v="898" actId="165"/>
          <ac:spMkLst>
            <pc:docMk/>
            <pc:sldMk cId="2049296559" sldId="357"/>
            <ac:spMk id="32" creationId="{68F014B3-82AF-F31F-1A47-9EDDDE978D9E}"/>
          </ac:spMkLst>
        </pc:spChg>
        <pc:grpChg chg="mod">
          <ac:chgData name="HWD - Mr T Howard (Staff)" userId="c5894097-602b-4454-9050-84fc2792752f" providerId="ADAL" clId="{EB193EA7-D43B-4BC6-B8E1-F58EA773763A}" dt="2025-09-10T09:27:20.379" v="883" actId="1076"/>
          <ac:grpSpMkLst>
            <pc:docMk/>
            <pc:sldMk cId="2049296559" sldId="357"/>
            <ac:grpSpMk id="6" creationId="{B8C322D5-A8C5-C9F8-CEC6-65EFE4511E34}"/>
          </ac:grpSpMkLst>
        </pc:grpChg>
        <pc:grpChg chg="mod topLvl">
          <ac:chgData name="HWD - Mr T Howard (Staff)" userId="c5894097-602b-4454-9050-84fc2792752f" providerId="ADAL" clId="{EB193EA7-D43B-4BC6-B8E1-F58EA773763A}" dt="2025-09-10T09:29:32.148" v="899" actId="164"/>
          <ac:grpSpMkLst>
            <pc:docMk/>
            <pc:sldMk cId="2049296559" sldId="357"/>
            <ac:grpSpMk id="21" creationId="{E055FEEE-77C4-C5B2-A7DC-5E4B3FD509AA}"/>
          </ac:grpSpMkLst>
        </pc:grpChg>
        <pc:grpChg chg="add mod">
          <ac:chgData name="HWD - Mr T Howard (Staff)" userId="c5894097-602b-4454-9050-84fc2792752f" providerId="ADAL" clId="{EB193EA7-D43B-4BC6-B8E1-F58EA773763A}" dt="2025-09-10T09:29:32.148" v="899" actId="164"/>
          <ac:grpSpMkLst>
            <pc:docMk/>
            <pc:sldMk cId="2049296559" sldId="357"/>
            <ac:grpSpMk id="41" creationId="{4AAAFD8B-21C3-7BD2-DA6B-FB546FEED4AB}"/>
          </ac:grpSpMkLst>
        </pc:grpChg>
        <pc:picChg chg="mod">
          <ac:chgData name="HWD - Mr T Howard (Staff)" userId="c5894097-602b-4454-9050-84fc2792752f" providerId="ADAL" clId="{EB193EA7-D43B-4BC6-B8E1-F58EA773763A}" dt="2025-09-10T09:27:50.535" v="887" actId="1076"/>
          <ac:picMkLst>
            <pc:docMk/>
            <pc:sldMk cId="2049296559" sldId="357"/>
            <ac:picMk id="19" creationId="{9FCA8E1C-D226-CE79-D3F8-ECA6BF4825CE}"/>
          </ac:picMkLst>
        </pc:picChg>
        <pc:picChg chg="mod">
          <ac:chgData name="HWD - Mr T Howard (Staff)" userId="c5894097-602b-4454-9050-84fc2792752f" providerId="ADAL" clId="{EB193EA7-D43B-4BC6-B8E1-F58EA773763A}" dt="2025-09-10T09:29:21.743" v="898" actId="165"/>
          <ac:picMkLst>
            <pc:docMk/>
            <pc:sldMk cId="2049296559" sldId="357"/>
            <ac:picMk id="31" creationId="{E24074D9-BAE5-B532-8208-07A09B179DAA}"/>
          </ac:picMkLst>
        </pc:picChg>
        <pc:picChg chg="add mod">
          <ac:chgData name="HWD - Mr T Howard (Staff)" userId="c5894097-602b-4454-9050-84fc2792752f" providerId="ADAL" clId="{EB193EA7-D43B-4BC6-B8E1-F58EA773763A}" dt="2025-09-10T09:29:32.148" v="899" actId="164"/>
          <ac:picMkLst>
            <pc:docMk/>
            <pc:sldMk cId="2049296559" sldId="357"/>
            <ac:picMk id="34" creationId="{89DDA973-2FB9-2155-8A02-DD64CC0A3165}"/>
          </ac:picMkLst>
        </pc:picChg>
        <pc:picChg chg="add mod">
          <ac:chgData name="HWD - Mr T Howard (Staff)" userId="c5894097-602b-4454-9050-84fc2792752f" providerId="ADAL" clId="{EB193EA7-D43B-4BC6-B8E1-F58EA773763A}" dt="2025-09-10T09:29:32.148" v="899" actId="164"/>
          <ac:picMkLst>
            <pc:docMk/>
            <pc:sldMk cId="2049296559" sldId="357"/>
            <ac:picMk id="38" creationId="{96F82306-D4D1-DF00-F9ED-459DF23334A1}"/>
          </ac:picMkLst>
        </pc:picChg>
        <pc:picChg chg="add mod">
          <ac:chgData name="HWD - Mr T Howard (Staff)" userId="c5894097-602b-4454-9050-84fc2792752f" providerId="ADAL" clId="{EB193EA7-D43B-4BC6-B8E1-F58EA773763A}" dt="2025-09-10T09:29:32.148" v="899" actId="164"/>
          <ac:picMkLst>
            <pc:docMk/>
            <pc:sldMk cId="2049296559" sldId="357"/>
            <ac:picMk id="40" creationId="{BB069A52-91D0-E85A-6DA5-8E42AC4FCC06}"/>
          </ac:picMkLst>
        </pc:picChg>
      </pc:sldChg>
      <pc:sldChg chg="add del">
        <pc:chgData name="HWD - Mr T Howard (Staff)" userId="c5894097-602b-4454-9050-84fc2792752f" providerId="ADAL" clId="{EB193EA7-D43B-4BC6-B8E1-F58EA773763A}" dt="2025-09-03T07:19:37.132" v="873" actId="47"/>
        <pc:sldMkLst>
          <pc:docMk/>
          <pc:sldMk cId="669043164" sldId="358"/>
        </pc:sldMkLst>
      </pc:sldChg>
      <pc:sldChg chg="addSp delSp modSp add mod">
        <pc:chgData name="HWD - Mr T Howard (Staff)" userId="c5894097-602b-4454-9050-84fc2792752f" providerId="ADAL" clId="{EB193EA7-D43B-4BC6-B8E1-F58EA773763A}" dt="2025-09-03T07:18:57.870" v="872" actId="20577"/>
        <pc:sldMkLst>
          <pc:docMk/>
          <pc:sldMk cId="3124179249" sldId="359"/>
        </pc:sldMkLst>
        <pc:spChg chg="mod">
          <ac:chgData name="HWD - Mr T Howard (Staff)" userId="c5894097-602b-4454-9050-84fc2792752f" providerId="ADAL" clId="{EB193EA7-D43B-4BC6-B8E1-F58EA773763A}" dt="2025-09-03T07:18:57.870" v="872" actId="20577"/>
          <ac:spMkLst>
            <pc:docMk/>
            <pc:sldMk cId="3124179249" sldId="359"/>
            <ac:spMk id="5" creationId="{C503989F-55B2-E4D4-BC0E-54E972398DB4}"/>
          </ac:spMkLst>
        </pc:spChg>
      </pc:sldChg>
      <pc:sldChg chg="del">
        <pc:chgData name="HWD - Mr T Howard (Staff)" userId="c5894097-602b-4454-9050-84fc2792752f" providerId="ADAL" clId="{EB193EA7-D43B-4BC6-B8E1-F58EA773763A}" dt="2025-07-16T10:17:21.225" v="224" actId="47"/>
        <pc:sldMkLst>
          <pc:docMk/>
          <pc:sldMk cId="2225271068" sldId="360"/>
        </pc:sldMkLst>
      </pc:sldChg>
      <pc:sldChg chg="addSp delSp modSp mod">
        <pc:chgData name="HWD - Mr T Howard (Staff)" userId="c5894097-602b-4454-9050-84fc2792752f" providerId="ADAL" clId="{EB193EA7-D43B-4BC6-B8E1-F58EA773763A}" dt="2025-07-21T15:07:40.890" v="657" actId="1076"/>
        <pc:sldMkLst>
          <pc:docMk/>
          <pc:sldMk cId="650747764" sldId="361"/>
        </pc:sldMkLst>
      </pc:sldChg>
      <pc:sldChg chg="modSp add del mod ord">
        <pc:chgData name="HWD - Mr T Howard (Staff)" userId="c5894097-602b-4454-9050-84fc2792752f" providerId="ADAL" clId="{EB193EA7-D43B-4BC6-B8E1-F58EA773763A}" dt="2025-09-03T07:18:49.023" v="868" actId="20577"/>
        <pc:sldMkLst>
          <pc:docMk/>
          <pc:sldMk cId="1167180897" sldId="362"/>
        </pc:sldMkLst>
        <pc:spChg chg="mod">
          <ac:chgData name="HWD - Mr T Howard (Staff)" userId="c5894097-602b-4454-9050-84fc2792752f" providerId="ADAL" clId="{EB193EA7-D43B-4BC6-B8E1-F58EA773763A}" dt="2025-09-03T07:18:49.023" v="868" actId="20577"/>
          <ac:spMkLst>
            <pc:docMk/>
            <pc:sldMk cId="1167180897" sldId="362"/>
            <ac:spMk id="5" creationId="{C503989F-55B2-E4D4-BC0E-54E972398DB4}"/>
          </ac:spMkLst>
        </pc:spChg>
      </pc:sldChg>
      <pc:sldChg chg="delSp modSp mod">
        <pc:chgData name="HWD - Mr T Howard (Staff)" userId="c5894097-602b-4454-9050-84fc2792752f" providerId="ADAL" clId="{EB193EA7-D43B-4BC6-B8E1-F58EA773763A}" dt="2025-07-16T10:06:43.523" v="157" actId="1076"/>
        <pc:sldMkLst>
          <pc:docMk/>
          <pc:sldMk cId="771515500" sldId="364"/>
        </pc:sldMkLst>
      </pc:sldChg>
      <pc:sldChg chg="modSp mod">
        <pc:chgData name="HWD - Mr T Howard (Staff)" userId="c5894097-602b-4454-9050-84fc2792752f" providerId="ADAL" clId="{EB193EA7-D43B-4BC6-B8E1-F58EA773763A}" dt="2025-07-16T10:06:22.748" v="156" actId="113"/>
        <pc:sldMkLst>
          <pc:docMk/>
          <pc:sldMk cId="3996794872" sldId="365"/>
        </pc:sldMkLst>
      </pc:sldChg>
      <pc:sldChg chg="modSp mod">
        <pc:chgData name="HWD - Mr T Howard (Staff)" userId="c5894097-602b-4454-9050-84fc2792752f" providerId="ADAL" clId="{EB193EA7-D43B-4BC6-B8E1-F58EA773763A}" dt="2025-07-21T14:08:29.275" v="542" actId="1036"/>
        <pc:sldMkLst>
          <pc:docMk/>
          <pc:sldMk cId="64631239" sldId="366"/>
        </pc:sldMkLst>
      </pc:sldChg>
      <pc:sldChg chg="delSp modSp mod">
        <pc:chgData name="HWD - Mr T Howard (Staff)" userId="c5894097-602b-4454-9050-84fc2792752f" providerId="ADAL" clId="{EB193EA7-D43B-4BC6-B8E1-F58EA773763A}" dt="2025-09-03T12:11:17.261" v="874" actId="1076"/>
        <pc:sldMkLst>
          <pc:docMk/>
          <pc:sldMk cId="3645927512" sldId="367"/>
        </pc:sldMkLst>
        <pc:spChg chg="mod">
          <ac:chgData name="HWD - Mr T Howard (Staff)" userId="c5894097-602b-4454-9050-84fc2792752f" providerId="ADAL" clId="{EB193EA7-D43B-4BC6-B8E1-F58EA773763A}" dt="2025-09-03T12:11:17.261" v="874" actId="1076"/>
          <ac:spMkLst>
            <pc:docMk/>
            <pc:sldMk cId="3645927512" sldId="367"/>
            <ac:spMk id="5" creationId="{476502AD-2940-618D-C94D-7975AE85F5B0}"/>
          </ac:spMkLst>
        </pc:spChg>
      </pc:sldChg>
      <pc:sldChg chg="addSp delSp modSp mod">
        <pc:chgData name="HWD - Mr T Howard (Staff)" userId="c5894097-602b-4454-9050-84fc2792752f" providerId="ADAL" clId="{EB193EA7-D43B-4BC6-B8E1-F58EA773763A}" dt="2025-09-02T10:10:25.561" v="820" actId="14100"/>
        <pc:sldMkLst>
          <pc:docMk/>
          <pc:sldMk cId="800846643" sldId="372"/>
        </pc:sldMkLst>
        <pc:picChg chg="add mod">
          <ac:chgData name="HWD - Mr T Howard (Staff)" userId="c5894097-602b-4454-9050-84fc2792752f" providerId="ADAL" clId="{EB193EA7-D43B-4BC6-B8E1-F58EA773763A}" dt="2025-09-02T10:10:25.561" v="820" actId="14100"/>
          <ac:picMkLst>
            <pc:docMk/>
            <pc:sldMk cId="800846643" sldId="372"/>
            <ac:picMk id="7" creationId="{A22CB940-C328-B237-088C-C1B0D9700C38}"/>
          </ac:picMkLst>
        </pc:picChg>
      </pc:sldChg>
      <pc:sldChg chg="addSp delSp modSp mod">
        <pc:chgData name="HWD - Mr T Howard (Staff)" userId="c5894097-602b-4454-9050-84fc2792752f" providerId="ADAL" clId="{EB193EA7-D43B-4BC6-B8E1-F58EA773763A}" dt="2025-09-17T13:28:16.166" v="904" actId="14100"/>
        <pc:sldMkLst>
          <pc:docMk/>
          <pc:sldMk cId="1597968881" sldId="376"/>
        </pc:sldMkLst>
        <pc:picChg chg="add mod">
          <ac:chgData name="HWD - Mr T Howard (Staff)" userId="c5894097-602b-4454-9050-84fc2792752f" providerId="ADAL" clId="{EB193EA7-D43B-4BC6-B8E1-F58EA773763A}" dt="2025-09-17T13:28:16.166" v="904" actId="14100"/>
          <ac:picMkLst>
            <pc:docMk/>
            <pc:sldMk cId="1597968881" sldId="376"/>
            <ac:picMk id="7" creationId="{1E30C2BD-DC96-E183-E2AD-9970A526290B}"/>
          </ac:picMkLst>
        </pc:picChg>
      </pc:sldChg>
      <pc:sldChg chg="new del">
        <pc:chgData name="HWD - Mr T Howard (Staff)" userId="c5894097-602b-4454-9050-84fc2792752f" providerId="ADAL" clId="{EB193EA7-D43B-4BC6-B8E1-F58EA773763A}" dt="2025-07-21T11:17:13.499" v="379" actId="47"/>
        <pc:sldMkLst>
          <pc:docMk/>
          <pc:sldMk cId="3649516241" sldId="377"/>
        </pc:sldMkLst>
      </pc:sldChg>
      <pc:sldChg chg="addSp delSp modSp add del mod ord">
        <pc:chgData name="HWD - Mr T Howard (Staff)" userId="c5894097-602b-4454-9050-84fc2792752f" providerId="ADAL" clId="{EB193EA7-D43B-4BC6-B8E1-F58EA773763A}" dt="2025-07-21T14:28:58.664" v="635" actId="1076"/>
        <pc:sldMkLst>
          <pc:docMk/>
          <pc:sldMk cId="3713236403" sldId="378"/>
        </pc:sldMkLst>
      </pc:sldChg>
      <pc:sldChg chg="addSp modSp new mod">
        <pc:chgData name="HWD - Mr T Howard (Staff)" userId="c5894097-602b-4454-9050-84fc2792752f" providerId="ADAL" clId="{EB193EA7-D43B-4BC6-B8E1-F58EA773763A}" dt="2025-07-23T06:57:54.218" v="814" actId="14100"/>
        <pc:sldMkLst>
          <pc:docMk/>
          <pc:sldMk cId="880093385" sldId="379"/>
        </pc:sldMkLst>
      </pc:sldChg>
    </pc:docChg>
  </pc:docChgLst>
  <pc:docChgLst>
    <pc:chgData name="HWD - Mr T Howard (Staff)" userId="c5894097-602b-4454-9050-84fc2792752f" providerId="ADAL" clId="{4F00C71C-81DE-478E-B991-98AB988BD6E1}"/>
    <pc:docChg chg="modSld">
      <pc:chgData name="HWD - Mr T Howard (Staff)" userId="c5894097-602b-4454-9050-84fc2792752f" providerId="ADAL" clId="{4F00C71C-81DE-478E-B991-98AB988BD6E1}" dt="2025-09-29T07:05:56.799" v="28" actId="1038"/>
      <pc:docMkLst>
        <pc:docMk/>
      </pc:docMkLst>
      <pc:sldChg chg="modSp mod">
        <pc:chgData name="HWD - Mr T Howard (Staff)" userId="c5894097-602b-4454-9050-84fc2792752f" providerId="ADAL" clId="{4F00C71C-81DE-478E-B991-98AB988BD6E1}" dt="2025-09-18T07:28:10.511" v="4" actId="1035"/>
        <pc:sldMkLst>
          <pc:docMk/>
          <pc:sldMk cId="4084316216" sldId="351"/>
        </pc:sldMkLst>
        <pc:spChg chg="mod">
          <ac:chgData name="HWD - Mr T Howard (Staff)" userId="c5894097-602b-4454-9050-84fc2792752f" providerId="ADAL" clId="{4F00C71C-81DE-478E-B991-98AB988BD6E1}" dt="2025-09-18T07:28:10.511" v="4" actId="1035"/>
          <ac:spMkLst>
            <pc:docMk/>
            <pc:sldMk cId="4084316216" sldId="351"/>
            <ac:spMk id="11" creationId="{36B93244-0757-0CD1-8355-4FFE1BAB433A}"/>
          </ac:spMkLst>
        </pc:spChg>
      </pc:sldChg>
      <pc:sldChg chg="modSp mod">
        <pc:chgData name="HWD - Mr T Howard (Staff)" userId="c5894097-602b-4454-9050-84fc2792752f" providerId="ADAL" clId="{4F00C71C-81DE-478E-B991-98AB988BD6E1}" dt="2025-09-29T07:05:56.799" v="28" actId="1038"/>
        <pc:sldMkLst>
          <pc:docMk/>
          <pc:sldMk cId="2049296559" sldId="357"/>
        </pc:sldMkLst>
        <pc:grpChg chg="mod">
          <ac:chgData name="HWD - Mr T Howard (Staff)" userId="c5894097-602b-4454-9050-84fc2792752f" providerId="ADAL" clId="{4F00C71C-81DE-478E-B991-98AB988BD6E1}" dt="2025-09-29T07:05:47.548" v="15" actId="1076"/>
          <ac:grpSpMkLst>
            <pc:docMk/>
            <pc:sldMk cId="2049296559" sldId="357"/>
            <ac:grpSpMk id="6" creationId="{B8C322D5-A8C5-C9F8-CEC6-65EFE4511E34}"/>
          </ac:grpSpMkLst>
        </pc:grpChg>
        <pc:grpChg chg="mod">
          <ac:chgData name="HWD - Mr T Howard (Staff)" userId="c5894097-602b-4454-9050-84fc2792752f" providerId="ADAL" clId="{4F00C71C-81DE-478E-B991-98AB988BD6E1}" dt="2025-09-29T07:05:39.590" v="13" actId="1076"/>
          <ac:grpSpMkLst>
            <pc:docMk/>
            <pc:sldMk cId="2049296559" sldId="357"/>
            <ac:grpSpMk id="41" creationId="{4AAAFD8B-21C3-7BD2-DA6B-FB546FEED4AB}"/>
          </ac:grpSpMkLst>
        </pc:grpChg>
        <pc:picChg chg="mod">
          <ac:chgData name="HWD - Mr T Howard (Staff)" userId="c5894097-602b-4454-9050-84fc2792752f" providerId="ADAL" clId="{4F00C71C-81DE-478E-B991-98AB988BD6E1}" dt="2025-09-29T07:05:56.799" v="28" actId="1038"/>
          <ac:picMkLst>
            <pc:docMk/>
            <pc:sldMk cId="2049296559" sldId="357"/>
            <ac:picMk id="2" creationId="{4E1118B3-0437-9326-7764-DE57971F6A23}"/>
          </ac:picMkLst>
        </pc:picChg>
        <pc:picChg chg="mod">
          <ac:chgData name="HWD - Mr T Howard (Staff)" userId="c5894097-602b-4454-9050-84fc2792752f" providerId="ADAL" clId="{4F00C71C-81DE-478E-B991-98AB988BD6E1}" dt="2025-09-29T07:05:31.812" v="11" actId="1076"/>
          <ac:picMkLst>
            <pc:docMk/>
            <pc:sldMk cId="2049296559" sldId="357"/>
            <ac:picMk id="3" creationId="{468B81C5-0B43-DBF9-8823-C0B1A085E7E1}"/>
          </ac:picMkLst>
        </pc:picChg>
        <pc:picChg chg="mod">
          <ac:chgData name="HWD - Mr T Howard (Staff)" userId="c5894097-602b-4454-9050-84fc2792752f" providerId="ADAL" clId="{4F00C71C-81DE-478E-B991-98AB988BD6E1}" dt="2025-09-29T07:05:23.746" v="9" actId="1076"/>
          <ac:picMkLst>
            <pc:docMk/>
            <pc:sldMk cId="2049296559" sldId="357"/>
            <ac:picMk id="5" creationId="{43DD6762-CB50-2C48-E4A0-B7853F609040}"/>
          </ac:picMkLst>
        </pc:picChg>
        <pc:picChg chg="mod">
          <ac:chgData name="HWD - Mr T Howard (Staff)" userId="c5894097-602b-4454-9050-84fc2792752f" providerId="ADAL" clId="{4F00C71C-81DE-478E-B991-98AB988BD6E1}" dt="2025-09-29T07:05:51.671" v="21" actId="1037"/>
          <ac:picMkLst>
            <pc:docMk/>
            <pc:sldMk cId="2049296559" sldId="357"/>
            <ac:picMk id="19" creationId="{9FCA8E1C-D226-CE79-D3F8-ECA6BF4825C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45024" cy="4971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7891" y="3"/>
            <a:ext cx="2945024" cy="497127"/>
          </a:xfrm>
          <a:prstGeom prst="rect">
            <a:avLst/>
          </a:prstGeom>
        </p:spPr>
        <p:txBody>
          <a:bodyPr vert="horz" lIns="91440" tIns="45720" rIns="91440" bIns="45720" rtlCol="0"/>
          <a:lstStyle>
            <a:lvl1pPr algn="r">
              <a:defRPr sz="1200"/>
            </a:lvl1pPr>
          </a:lstStyle>
          <a:p>
            <a:fld id="{E0A5FAE7-9939-6D44-AE18-E914E96AB8DB}" type="datetimeFigureOut">
              <a:rPr lang="en-US" smtClean="0"/>
              <a:t>9/29/2025</a:t>
            </a:fld>
            <a:endParaRPr lang="en-US"/>
          </a:p>
        </p:txBody>
      </p:sp>
      <p:sp>
        <p:nvSpPr>
          <p:cNvPr id="4" name="Slide Image Placeholder 3"/>
          <p:cNvSpPr>
            <a:spLocks noGrp="1" noRot="1" noChangeAspect="1"/>
          </p:cNvSpPr>
          <p:nvPr>
            <p:ph type="sldImg" idx="2"/>
          </p:nvPr>
        </p:nvSpPr>
        <p:spPr>
          <a:xfrm>
            <a:off x="2109788" y="744538"/>
            <a:ext cx="2576512"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135" y="4717138"/>
            <a:ext cx="5436235" cy="4469368"/>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32688"/>
            <a:ext cx="2945024" cy="4971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7891" y="9432688"/>
            <a:ext cx="2945024" cy="497126"/>
          </a:xfrm>
          <a:prstGeom prst="rect">
            <a:avLst/>
          </a:prstGeom>
        </p:spPr>
        <p:txBody>
          <a:bodyPr vert="horz" lIns="91440" tIns="45720" rIns="91440" bIns="45720" rtlCol="0" anchor="b"/>
          <a:lstStyle>
            <a:lvl1pPr algn="r">
              <a:defRPr sz="1200"/>
            </a:lvl1pPr>
          </a:lstStyle>
          <a:p>
            <a:fld id="{A00069BE-0413-4C4A-BC18-90820BBFCFD2}" type="slidenum">
              <a:rPr lang="en-US" smtClean="0"/>
              <a:t>‹#›</a:t>
            </a:fld>
            <a:endParaRPr lang="en-US"/>
          </a:p>
        </p:txBody>
      </p:sp>
    </p:spTree>
    <p:extLst>
      <p:ext uri="{BB962C8B-B14F-4D97-AF65-F5344CB8AC3E}">
        <p14:creationId xmlns:p14="http://schemas.microsoft.com/office/powerpoint/2010/main" val="114176035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9451" y="4779488"/>
            <a:ext cx="5435600" cy="3910489"/>
          </a:xfrm>
          <a:prstGeom prst="rect">
            <a:avLst/>
          </a:prstGeom>
        </p:spPr>
        <p:txBody>
          <a:bodyPr spcFirstLastPara="1" wrap="square" lIns="91424" tIns="45700" rIns="91424" bIns="45700" anchor="t" anchorCtr="0">
            <a:noAutofit/>
          </a:bodyPr>
          <a:lstStyle/>
          <a:p>
            <a:endParaRPr>
              <a:uFillTx/>
            </a:endParaRPr>
          </a:p>
        </p:txBody>
      </p:sp>
      <p:sp>
        <p:nvSpPr>
          <p:cNvPr id="86" name="Google Shape;86;p1:notes"/>
          <p:cNvSpPr>
            <a:spLocks noGrp="1" noRot="1" noChangeAspect="1"/>
          </p:cNvSpPr>
          <p:nvPr>
            <p:ph type="sldImg" idx="2"/>
          </p:nvPr>
        </p:nvSpPr>
        <p:spPr>
          <a:xfrm>
            <a:off x="2238375" y="1243013"/>
            <a:ext cx="2317750"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679451" y="4779488"/>
            <a:ext cx="5435600" cy="3910489"/>
          </a:xfrm>
          <a:prstGeom prst="rect">
            <a:avLst/>
          </a:prstGeom>
        </p:spPr>
        <p:txBody>
          <a:bodyPr spcFirstLastPara="1" wrap="square" lIns="91424" tIns="45700" rIns="91424" bIns="45700" anchor="t" anchorCtr="0">
            <a:noAutofit/>
          </a:bodyPr>
          <a:lstStyle/>
          <a:p>
            <a:endParaRPr/>
          </a:p>
        </p:txBody>
      </p:sp>
      <p:sp>
        <p:nvSpPr>
          <p:cNvPr id="102" name="Google Shape;102;p2:notes"/>
          <p:cNvSpPr>
            <a:spLocks noGrp="1" noRot="1" noChangeAspect="1"/>
          </p:cNvSpPr>
          <p:nvPr>
            <p:ph type="sldImg" idx="2"/>
          </p:nvPr>
        </p:nvSpPr>
        <p:spPr>
          <a:xfrm>
            <a:off x="2238375" y="1243013"/>
            <a:ext cx="2317750"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9776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679451" y="4779488"/>
            <a:ext cx="5435600" cy="3910489"/>
          </a:xfrm>
          <a:prstGeom prst="rect">
            <a:avLst/>
          </a:prstGeom>
        </p:spPr>
        <p:txBody>
          <a:bodyPr spcFirstLastPara="1" wrap="square" lIns="91424" tIns="45700" rIns="91424" bIns="45700" anchor="t" anchorCtr="0">
            <a:noAutofit/>
          </a:bodyPr>
          <a:lstStyle/>
          <a:p>
            <a:endParaRPr/>
          </a:p>
        </p:txBody>
      </p:sp>
      <p:sp>
        <p:nvSpPr>
          <p:cNvPr id="102" name="Google Shape;102;p2:notes"/>
          <p:cNvSpPr>
            <a:spLocks noGrp="1" noRot="1" noChangeAspect="1"/>
          </p:cNvSpPr>
          <p:nvPr>
            <p:ph type="sldImg" idx="2"/>
          </p:nvPr>
        </p:nvSpPr>
        <p:spPr>
          <a:xfrm>
            <a:off x="2238375" y="1243013"/>
            <a:ext cx="2317750"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942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673476" y="5188564"/>
            <a:ext cx="5387787" cy="4245189"/>
          </a:xfrm>
          <a:prstGeom prst="rect">
            <a:avLst/>
          </a:prstGeom>
        </p:spPr>
        <p:txBody>
          <a:bodyPr spcFirstLastPara="1" wrap="square" lIns="91424" tIns="45700" rIns="91424" bIns="45700" anchor="t" anchorCtr="0">
            <a:noAutofit/>
          </a:bodyPr>
          <a:lstStyle/>
          <a:p>
            <a:endParaRPr/>
          </a:p>
        </p:txBody>
      </p:sp>
      <p:sp>
        <p:nvSpPr>
          <p:cNvPr id="102" name="Google Shape;102;p2:notes"/>
          <p:cNvSpPr>
            <a:spLocks noGrp="1" noRot="1" noChangeAspect="1"/>
          </p:cNvSpPr>
          <p:nvPr>
            <p:ph type="sldImg" idx="2"/>
          </p:nvPr>
        </p:nvSpPr>
        <p:spPr>
          <a:xfrm>
            <a:off x="2108200" y="1346200"/>
            <a:ext cx="2519363" cy="36417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679451" y="4779488"/>
            <a:ext cx="5435600" cy="3910489"/>
          </a:xfrm>
          <a:prstGeom prst="rect">
            <a:avLst/>
          </a:prstGeom>
        </p:spPr>
        <p:txBody>
          <a:bodyPr spcFirstLastPara="1" wrap="square" lIns="91424" tIns="45700" rIns="91424" bIns="45700" anchor="t" anchorCtr="0">
            <a:noAutofit/>
          </a:bodyPr>
          <a:lstStyle/>
          <a:p>
            <a:endParaRPr/>
          </a:p>
        </p:txBody>
      </p:sp>
      <p:sp>
        <p:nvSpPr>
          <p:cNvPr id="102" name="Google Shape;102;p2:notes"/>
          <p:cNvSpPr>
            <a:spLocks noGrp="1" noRot="1" noChangeAspect="1"/>
          </p:cNvSpPr>
          <p:nvPr>
            <p:ph type="sldImg" idx="2"/>
          </p:nvPr>
        </p:nvSpPr>
        <p:spPr>
          <a:xfrm>
            <a:off x="2238375" y="1243013"/>
            <a:ext cx="2317750"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7475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61F43-B21E-2952-BC3F-493D515A2BFF}"/>
              </a:ext>
            </a:extLst>
          </p:cNvPr>
          <p:cNvSpPr>
            <a:spLocks noGrp="1"/>
          </p:cNvSpPr>
          <p:nvPr>
            <p:ph type="ctrTitle"/>
          </p:nvPr>
        </p:nvSpPr>
        <p:spPr>
          <a:xfrm>
            <a:off x="857250" y="1621191"/>
            <a:ext cx="5143500" cy="3448756"/>
          </a:xfrm>
        </p:spPr>
        <p:txBody>
          <a:bodyPr anchor="b"/>
          <a:lstStyle>
            <a:lvl1pPr algn="ctr">
              <a:defRPr sz="3375"/>
            </a:lvl1pPr>
          </a:lstStyle>
          <a:p>
            <a:r>
              <a:rPr lang="en-US"/>
              <a:t>Click to edit Master title style</a:t>
            </a:r>
            <a:endParaRPr lang="en-GB"/>
          </a:p>
        </p:txBody>
      </p:sp>
      <p:sp>
        <p:nvSpPr>
          <p:cNvPr id="3" name="Subtitle 2">
            <a:extLst>
              <a:ext uri="{FF2B5EF4-FFF2-40B4-BE49-F238E27FC236}">
                <a16:creationId xmlns:a16="http://schemas.microsoft.com/office/drawing/2014/main" id="{0471C5E8-40C5-323D-BA40-A31CC12A7D69}"/>
              </a:ext>
            </a:extLst>
          </p:cNvPr>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89B9312-C0AA-05C0-C485-7ED27147A7E0}"/>
              </a:ext>
            </a:extLst>
          </p:cNvPr>
          <p:cNvSpPr>
            <a:spLocks noGrp="1"/>
          </p:cNvSpPr>
          <p:nvPr>
            <p:ph type="dt" sz="half" idx="10"/>
          </p:nvPr>
        </p:nvSpPr>
        <p:spPr/>
        <p:txBody>
          <a:bodyPr/>
          <a:lstStyle/>
          <a:p>
            <a:fld id="{6CAFB69B-7D56-413C-8130-708F475E9081}" type="datetime1">
              <a:rPr lang="en-GB" smtClean="0"/>
              <a:t>29/09/2025</a:t>
            </a:fld>
            <a:endParaRPr lang="en-GB"/>
          </a:p>
        </p:txBody>
      </p:sp>
      <p:sp>
        <p:nvSpPr>
          <p:cNvPr id="5" name="Footer Placeholder 4">
            <a:extLst>
              <a:ext uri="{FF2B5EF4-FFF2-40B4-BE49-F238E27FC236}">
                <a16:creationId xmlns:a16="http://schemas.microsoft.com/office/drawing/2014/main" id="{B06F5EAE-36BB-4309-0147-81F4EF189ECE}"/>
              </a:ext>
            </a:extLst>
          </p:cNvPr>
          <p:cNvSpPr>
            <a:spLocks noGrp="1"/>
          </p:cNvSpPr>
          <p:nvPr>
            <p:ph type="ftr" sz="quarter" idx="11"/>
          </p:nvPr>
        </p:nvSpPr>
        <p:spPr/>
        <p:txBody>
          <a:bodyPr/>
          <a:lstStyle/>
          <a:p>
            <a:r>
              <a:rPr lang="en-GB"/>
              <a:t>7</a:t>
            </a:r>
          </a:p>
        </p:txBody>
      </p:sp>
      <p:sp>
        <p:nvSpPr>
          <p:cNvPr id="6" name="Slide Number Placeholder 5">
            <a:extLst>
              <a:ext uri="{FF2B5EF4-FFF2-40B4-BE49-F238E27FC236}">
                <a16:creationId xmlns:a16="http://schemas.microsoft.com/office/drawing/2014/main" id="{51A10653-ACA6-1571-FF66-64BF8C886966}"/>
              </a:ext>
            </a:extLst>
          </p:cNvPr>
          <p:cNvSpPr>
            <a:spLocks noGrp="1"/>
          </p:cNvSpPr>
          <p:nvPr>
            <p:ph type="sldNum" sz="quarter" idx="12"/>
          </p:nvPr>
        </p:nvSpPr>
        <p:spPr/>
        <p:txBody>
          <a:bodyPr/>
          <a:lstStyle/>
          <a:p>
            <a:fld id="{B744A3BF-E1DC-41A0-8560-29A497E7BFAB}" type="slidenum">
              <a:rPr lang="en-GB" smtClean="0"/>
              <a:t>‹#›</a:t>
            </a:fld>
            <a:endParaRPr lang="en-GB"/>
          </a:p>
        </p:txBody>
      </p:sp>
    </p:spTree>
    <p:extLst>
      <p:ext uri="{BB962C8B-B14F-4D97-AF65-F5344CB8AC3E}">
        <p14:creationId xmlns:p14="http://schemas.microsoft.com/office/powerpoint/2010/main" val="1479787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B7885-FD38-5D16-378D-39C52C8C03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9AB3338-4128-4591-5E38-481215A8FE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D3D574-3318-EC20-3B5C-521C2E6C9FE9}"/>
              </a:ext>
            </a:extLst>
          </p:cNvPr>
          <p:cNvSpPr>
            <a:spLocks noGrp="1"/>
          </p:cNvSpPr>
          <p:nvPr>
            <p:ph type="dt" sz="half" idx="10"/>
          </p:nvPr>
        </p:nvSpPr>
        <p:spPr/>
        <p:txBody>
          <a:bodyPr/>
          <a:lstStyle/>
          <a:p>
            <a:fld id="{02BCC38B-C0F2-426F-9083-1CA2AE2CF4CE}" type="datetime1">
              <a:rPr lang="en-GB" smtClean="0"/>
              <a:t>29/09/2025</a:t>
            </a:fld>
            <a:endParaRPr lang="en-GB"/>
          </a:p>
        </p:txBody>
      </p:sp>
      <p:sp>
        <p:nvSpPr>
          <p:cNvPr id="5" name="Footer Placeholder 4">
            <a:extLst>
              <a:ext uri="{FF2B5EF4-FFF2-40B4-BE49-F238E27FC236}">
                <a16:creationId xmlns:a16="http://schemas.microsoft.com/office/drawing/2014/main" id="{34AA3EF4-139E-F0AD-48E9-E6E2CA6045E4}"/>
              </a:ext>
            </a:extLst>
          </p:cNvPr>
          <p:cNvSpPr>
            <a:spLocks noGrp="1"/>
          </p:cNvSpPr>
          <p:nvPr>
            <p:ph type="ftr" sz="quarter" idx="11"/>
          </p:nvPr>
        </p:nvSpPr>
        <p:spPr/>
        <p:txBody>
          <a:bodyPr/>
          <a:lstStyle/>
          <a:p>
            <a:r>
              <a:rPr lang="en-GB"/>
              <a:t>7</a:t>
            </a:r>
          </a:p>
        </p:txBody>
      </p:sp>
      <p:sp>
        <p:nvSpPr>
          <p:cNvPr id="6" name="Slide Number Placeholder 5">
            <a:extLst>
              <a:ext uri="{FF2B5EF4-FFF2-40B4-BE49-F238E27FC236}">
                <a16:creationId xmlns:a16="http://schemas.microsoft.com/office/drawing/2014/main" id="{197A1C21-C859-A545-F990-2A535A574998}"/>
              </a:ext>
            </a:extLst>
          </p:cNvPr>
          <p:cNvSpPr>
            <a:spLocks noGrp="1"/>
          </p:cNvSpPr>
          <p:nvPr>
            <p:ph type="sldNum" sz="quarter" idx="12"/>
          </p:nvPr>
        </p:nvSpPr>
        <p:spPr/>
        <p:txBody>
          <a:bodyPr/>
          <a:lstStyle/>
          <a:p>
            <a:fld id="{B744A3BF-E1DC-41A0-8560-29A497E7BFAB}" type="slidenum">
              <a:rPr lang="en-GB" smtClean="0"/>
              <a:t>‹#›</a:t>
            </a:fld>
            <a:endParaRPr lang="en-GB"/>
          </a:p>
        </p:txBody>
      </p:sp>
    </p:spTree>
    <p:extLst>
      <p:ext uri="{BB962C8B-B14F-4D97-AF65-F5344CB8AC3E}">
        <p14:creationId xmlns:p14="http://schemas.microsoft.com/office/powerpoint/2010/main" val="2106883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F1288-3183-8028-B830-0E133F452ABE}"/>
              </a:ext>
            </a:extLst>
          </p:cNvPr>
          <p:cNvSpPr>
            <a:spLocks noGrp="1"/>
          </p:cNvSpPr>
          <p:nvPr>
            <p:ph type="title"/>
          </p:nvPr>
        </p:nvSpPr>
        <p:spPr>
          <a:xfrm>
            <a:off x="467916" y="2469622"/>
            <a:ext cx="5915025" cy="4120620"/>
          </a:xfrm>
        </p:spPr>
        <p:txBody>
          <a:bodyPr anchor="b"/>
          <a:lstStyle>
            <a:lvl1pPr>
              <a:defRPr sz="3375"/>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D615FBE-8FF3-03CF-C195-7430EFB68009}"/>
              </a:ext>
            </a:extLst>
          </p:cNvPr>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518355-A81F-83C0-19D8-EEA9EEA6515D}"/>
              </a:ext>
            </a:extLst>
          </p:cNvPr>
          <p:cNvSpPr>
            <a:spLocks noGrp="1"/>
          </p:cNvSpPr>
          <p:nvPr>
            <p:ph type="dt" sz="half" idx="10"/>
          </p:nvPr>
        </p:nvSpPr>
        <p:spPr/>
        <p:txBody>
          <a:bodyPr/>
          <a:lstStyle/>
          <a:p>
            <a:fld id="{C31EB18F-9675-4F5E-AA71-C53B29990450}" type="datetime1">
              <a:rPr lang="en-GB" smtClean="0"/>
              <a:t>29/09/2025</a:t>
            </a:fld>
            <a:endParaRPr lang="en-GB"/>
          </a:p>
        </p:txBody>
      </p:sp>
      <p:sp>
        <p:nvSpPr>
          <p:cNvPr id="5" name="Footer Placeholder 4">
            <a:extLst>
              <a:ext uri="{FF2B5EF4-FFF2-40B4-BE49-F238E27FC236}">
                <a16:creationId xmlns:a16="http://schemas.microsoft.com/office/drawing/2014/main" id="{4388C41D-3D08-9866-1655-B32F15D12583}"/>
              </a:ext>
            </a:extLst>
          </p:cNvPr>
          <p:cNvSpPr>
            <a:spLocks noGrp="1"/>
          </p:cNvSpPr>
          <p:nvPr>
            <p:ph type="ftr" sz="quarter" idx="11"/>
          </p:nvPr>
        </p:nvSpPr>
        <p:spPr/>
        <p:txBody>
          <a:bodyPr/>
          <a:lstStyle/>
          <a:p>
            <a:r>
              <a:rPr lang="en-GB"/>
              <a:t>7</a:t>
            </a:r>
          </a:p>
        </p:txBody>
      </p:sp>
      <p:sp>
        <p:nvSpPr>
          <p:cNvPr id="6" name="Slide Number Placeholder 5">
            <a:extLst>
              <a:ext uri="{FF2B5EF4-FFF2-40B4-BE49-F238E27FC236}">
                <a16:creationId xmlns:a16="http://schemas.microsoft.com/office/drawing/2014/main" id="{D674D1E9-6A9C-C10B-24EF-6A23462B6908}"/>
              </a:ext>
            </a:extLst>
          </p:cNvPr>
          <p:cNvSpPr>
            <a:spLocks noGrp="1"/>
          </p:cNvSpPr>
          <p:nvPr>
            <p:ph type="sldNum" sz="quarter" idx="12"/>
          </p:nvPr>
        </p:nvSpPr>
        <p:spPr/>
        <p:txBody>
          <a:bodyPr/>
          <a:lstStyle/>
          <a:p>
            <a:fld id="{B744A3BF-E1DC-41A0-8560-29A497E7BFAB}" type="slidenum">
              <a:rPr lang="en-GB" smtClean="0"/>
              <a:t>‹#›</a:t>
            </a:fld>
            <a:endParaRPr lang="en-GB"/>
          </a:p>
        </p:txBody>
      </p:sp>
    </p:spTree>
    <p:extLst>
      <p:ext uri="{BB962C8B-B14F-4D97-AF65-F5344CB8AC3E}">
        <p14:creationId xmlns:p14="http://schemas.microsoft.com/office/powerpoint/2010/main" val="3764986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9F7A6-87ED-E582-3693-48CA0B9C8DB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E99B76-D1F5-0B84-C261-A6517B4E38A8}"/>
              </a:ext>
            </a:extLst>
          </p:cNvPr>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D6A0B36-1295-C5D3-9CCB-D0A0F2A8B133}"/>
              </a:ext>
            </a:extLst>
          </p:cNvPr>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5B86E2A-A6FC-E13F-5081-82A44A48A0E7}"/>
              </a:ext>
            </a:extLst>
          </p:cNvPr>
          <p:cNvSpPr>
            <a:spLocks noGrp="1"/>
          </p:cNvSpPr>
          <p:nvPr>
            <p:ph type="dt" sz="half" idx="10"/>
          </p:nvPr>
        </p:nvSpPr>
        <p:spPr/>
        <p:txBody>
          <a:bodyPr/>
          <a:lstStyle/>
          <a:p>
            <a:fld id="{597F46D1-D50A-4F5B-9AA0-6104F7E1CD1A}" type="datetime1">
              <a:rPr lang="en-GB" smtClean="0"/>
              <a:t>29/09/2025</a:t>
            </a:fld>
            <a:endParaRPr lang="en-GB"/>
          </a:p>
        </p:txBody>
      </p:sp>
      <p:sp>
        <p:nvSpPr>
          <p:cNvPr id="6" name="Footer Placeholder 5">
            <a:extLst>
              <a:ext uri="{FF2B5EF4-FFF2-40B4-BE49-F238E27FC236}">
                <a16:creationId xmlns:a16="http://schemas.microsoft.com/office/drawing/2014/main" id="{2E0ED09C-850C-0940-114A-1D3EBC991CDE}"/>
              </a:ext>
            </a:extLst>
          </p:cNvPr>
          <p:cNvSpPr>
            <a:spLocks noGrp="1"/>
          </p:cNvSpPr>
          <p:nvPr>
            <p:ph type="ftr" sz="quarter" idx="11"/>
          </p:nvPr>
        </p:nvSpPr>
        <p:spPr/>
        <p:txBody>
          <a:bodyPr/>
          <a:lstStyle/>
          <a:p>
            <a:r>
              <a:rPr lang="en-GB"/>
              <a:t>7</a:t>
            </a:r>
          </a:p>
        </p:txBody>
      </p:sp>
      <p:sp>
        <p:nvSpPr>
          <p:cNvPr id="7" name="Slide Number Placeholder 6">
            <a:extLst>
              <a:ext uri="{FF2B5EF4-FFF2-40B4-BE49-F238E27FC236}">
                <a16:creationId xmlns:a16="http://schemas.microsoft.com/office/drawing/2014/main" id="{E912EDAA-21ED-BA11-8A5B-74440127D876}"/>
              </a:ext>
            </a:extLst>
          </p:cNvPr>
          <p:cNvSpPr>
            <a:spLocks noGrp="1"/>
          </p:cNvSpPr>
          <p:nvPr>
            <p:ph type="sldNum" sz="quarter" idx="12"/>
          </p:nvPr>
        </p:nvSpPr>
        <p:spPr/>
        <p:txBody>
          <a:bodyPr/>
          <a:lstStyle/>
          <a:p>
            <a:fld id="{B744A3BF-E1DC-41A0-8560-29A497E7BFAB}" type="slidenum">
              <a:rPr lang="en-GB" smtClean="0"/>
              <a:t>‹#›</a:t>
            </a:fld>
            <a:endParaRPr lang="en-GB"/>
          </a:p>
        </p:txBody>
      </p:sp>
    </p:spTree>
    <p:extLst>
      <p:ext uri="{BB962C8B-B14F-4D97-AF65-F5344CB8AC3E}">
        <p14:creationId xmlns:p14="http://schemas.microsoft.com/office/powerpoint/2010/main" val="1224155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28F68-1658-F096-C0D6-8DA83F3B9593}"/>
              </a:ext>
            </a:extLst>
          </p:cNvPr>
          <p:cNvSpPr>
            <a:spLocks noGrp="1"/>
          </p:cNvSpPr>
          <p:nvPr>
            <p:ph type="title"/>
          </p:nvPr>
        </p:nvSpPr>
        <p:spPr>
          <a:xfrm>
            <a:off x="472381" y="527404"/>
            <a:ext cx="5915025" cy="191470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61482ED-E5E9-7EF6-F5C1-9EB4AD4EB87E}"/>
              </a:ext>
            </a:extLst>
          </p:cNvPr>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A3BE2740-4A2A-FFC9-DBEC-E1E301F715B4}"/>
              </a:ext>
            </a:extLst>
          </p:cNvPr>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9CAFF4F-0D4D-DA65-5D2D-0B72E5C8B31A}"/>
              </a:ext>
            </a:extLst>
          </p:cNvPr>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18C29901-D525-13A1-D028-3AB1F99E7420}"/>
              </a:ext>
            </a:extLst>
          </p:cNvPr>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D410701-1179-D1A2-122C-59D4ECB49D2D}"/>
              </a:ext>
            </a:extLst>
          </p:cNvPr>
          <p:cNvSpPr>
            <a:spLocks noGrp="1"/>
          </p:cNvSpPr>
          <p:nvPr>
            <p:ph type="dt" sz="half" idx="10"/>
          </p:nvPr>
        </p:nvSpPr>
        <p:spPr/>
        <p:txBody>
          <a:bodyPr/>
          <a:lstStyle/>
          <a:p>
            <a:fld id="{600804E0-5693-458F-AB03-635289D93400}" type="datetime1">
              <a:rPr lang="en-GB" smtClean="0"/>
              <a:t>29/09/2025</a:t>
            </a:fld>
            <a:endParaRPr lang="en-GB"/>
          </a:p>
        </p:txBody>
      </p:sp>
      <p:sp>
        <p:nvSpPr>
          <p:cNvPr id="8" name="Footer Placeholder 7">
            <a:extLst>
              <a:ext uri="{FF2B5EF4-FFF2-40B4-BE49-F238E27FC236}">
                <a16:creationId xmlns:a16="http://schemas.microsoft.com/office/drawing/2014/main" id="{C234F101-B1B9-4601-DF2E-9F56CBC1B9D3}"/>
              </a:ext>
            </a:extLst>
          </p:cNvPr>
          <p:cNvSpPr>
            <a:spLocks noGrp="1"/>
          </p:cNvSpPr>
          <p:nvPr>
            <p:ph type="ftr" sz="quarter" idx="11"/>
          </p:nvPr>
        </p:nvSpPr>
        <p:spPr/>
        <p:txBody>
          <a:bodyPr/>
          <a:lstStyle/>
          <a:p>
            <a:r>
              <a:rPr lang="en-GB"/>
              <a:t>7</a:t>
            </a:r>
          </a:p>
        </p:txBody>
      </p:sp>
      <p:sp>
        <p:nvSpPr>
          <p:cNvPr id="9" name="Slide Number Placeholder 8">
            <a:extLst>
              <a:ext uri="{FF2B5EF4-FFF2-40B4-BE49-F238E27FC236}">
                <a16:creationId xmlns:a16="http://schemas.microsoft.com/office/drawing/2014/main" id="{8DF092EE-16E9-A0D5-83F0-015C601F0D4A}"/>
              </a:ext>
            </a:extLst>
          </p:cNvPr>
          <p:cNvSpPr>
            <a:spLocks noGrp="1"/>
          </p:cNvSpPr>
          <p:nvPr>
            <p:ph type="sldNum" sz="quarter" idx="12"/>
          </p:nvPr>
        </p:nvSpPr>
        <p:spPr/>
        <p:txBody>
          <a:bodyPr/>
          <a:lstStyle/>
          <a:p>
            <a:fld id="{B744A3BF-E1DC-41A0-8560-29A497E7BFAB}" type="slidenum">
              <a:rPr lang="en-GB" smtClean="0"/>
              <a:t>‹#›</a:t>
            </a:fld>
            <a:endParaRPr lang="en-GB"/>
          </a:p>
        </p:txBody>
      </p:sp>
    </p:spTree>
    <p:extLst>
      <p:ext uri="{BB962C8B-B14F-4D97-AF65-F5344CB8AC3E}">
        <p14:creationId xmlns:p14="http://schemas.microsoft.com/office/powerpoint/2010/main" val="1906131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841CD-5B2D-6210-A090-5A32B836791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7599E15-7D81-2136-385A-958252E3CE65}"/>
              </a:ext>
            </a:extLst>
          </p:cNvPr>
          <p:cNvSpPr>
            <a:spLocks noGrp="1"/>
          </p:cNvSpPr>
          <p:nvPr>
            <p:ph type="dt" sz="half" idx="10"/>
          </p:nvPr>
        </p:nvSpPr>
        <p:spPr/>
        <p:txBody>
          <a:bodyPr/>
          <a:lstStyle/>
          <a:p>
            <a:fld id="{28277765-51F8-43B5-815A-DD107AEE0C15}" type="datetime1">
              <a:rPr lang="en-GB" smtClean="0"/>
              <a:t>29/09/2025</a:t>
            </a:fld>
            <a:endParaRPr lang="en-GB"/>
          </a:p>
        </p:txBody>
      </p:sp>
      <p:sp>
        <p:nvSpPr>
          <p:cNvPr id="4" name="Footer Placeholder 3">
            <a:extLst>
              <a:ext uri="{FF2B5EF4-FFF2-40B4-BE49-F238E27FC236}">
                <a16:creationId xmlns:a16="http://schemas.microsoft.com/office/drawing/2014/main" id="{1F811442-4E73-16E6-3478-5DF065133F68}"/>
              </a:ext>
            </a:extLst>
          </p:cNvPr>
          <p:cNvSpPr>
            <a:spLocks noGrp="1"/>
          </p:cNvSpPr>
          <p:nvPr>
            <p:ph type="ftr" sz="quarter" idx="11"/>
          </p:nvPr>
        </p:nvSpPr>
        <p:spPr/>
        <p:txBody>
          <a:bodyPr/>
          <a:lstStyle/>
          <a:p>
            <a:r>
              <a:rPr lang="en-GB"/>
              <a:t>7</a:t>
            </a:r>
          </a:p>
        </p:txBody>
      </p:sp>
      <p:sp>
        <p:nvSpPr>
          <p:cNvPr id="5" name="Slide Number Placeholder 4">
            <a:extLst>
              <a:ext uri="{FF2B5EF4-FFF2-40B4-BE49-F238E27FC236}">
                <a16:creationId xmlns:a16="http://schemas.microsoft.com/office/drawing/2014/main" id="{4866AB0C-6811-FBD6-CCFF-74D46135FB39}"/>
              </a:ext>
            </a:extLst>
          </p:cNvPr>
          <p:cNvSpPr>
            <a:spLocks noGrp="1"/>
          </p:cNvSpPr>
          <p:nvPr>
            <p:ph type="sldNum" sz="quarter" idx="12"/>
          </p:nvPr>
        </p:nvSpPr>
        <p:spPr/>
        <p:txBody>
          <a:bodyPr/>
          <a:lstStyle/>
          <a:p>
            <a:fld id="{B744A3BF-E1DC-41A0-8560-29A497E7BFAB}" type="slidenum">
              <a:rPr lang="en-GB" smtClean="0"/>
              <a:t>‹#›</a:t>
            </a:fld>
            <a:endParaRPr lang="en-GB"/>
          </a:p>
        </p:txBody>
      </p:sp>
    </p:spTree>
    <p:extLst>
      <p:ext uri="{BB962C8B-B14F-4D97-AF65-F5344CB8AC3E}">
        <p14:creationId xmlns:p14="http://schemas.microsoft.com/office/powerpoint/2010/main" val="2508970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4AFA01-30B5-C7CB-29A1-8854319504C3}"/>
              </a:ext>
            </a:extLst>
          </p:cNvPr>
          <p:cNvSpPr>
            <a:spLocks noGrp="1"/>
          </p:cNvSpPr>
          <p:nvPr>
            <p:ph type="dt" sz="half" idx="10"/>
          </p:nvPr>
        </p:nvSpPr>
        <p:spPr/>
        <p:txBody>
          <a:bodyPr/>
          <a:lstStyle/>
          <a:p>
            <a:fld id="{08210BE4-6A54-4E82-BF45-C851EB10814D}" type="datetime1">
              <a:rPr lang="en-GB" smtClean="0"/>
              <a:t>29/09/2025</a:t>
            </a:fld>
            <a:endParaRPr lang="en-GB"/>
          </a:p>
        </p:txBody>
      </p:sp>
      <p:sp>
        <p:nvSpPr>
          <p:cNvPr id="3" name="Footer Placeholder 2">
            <a:extLst>
              <a:ext uri="{FF2B5EF4-FFF2-40B4-BE49-F238E27FC236}">
                <a16:creationId xmlns:a16="http://schemas.microsoft.com/office/drawing/2014/main" id="{032C5349-8867-7F81-53B2-83E8F4BF0AB4}"/>
              </a:ext>
            </a:extLst>
          </p:cNvPr>
          <p:cNvSpPr>
            <a:spLocks noGrp="1"/>
          </p:cNvSpPr>
          <p:nvPr>
            <p:ph type="ftr" sz="quarter" idx="11"/>
          </p:nvPr>
        </p:nvSpPr>
        <p:spPr/>
        <p:txBody>
          <a:bodyPr/>
          <a:lstStyle/>
          <a:p>
            <a:r>
              <a:rPr lang="en-GB"/>
              <a:t>7</a:t>
            </a:r>
          </a:p>
        </p:txBody>
      </p:sp>
      <p:sp>
        <p:nvSpPr>
          <p:cNvPr id="4" name="Slide Number Placeholder 3">
            <a:extLst>
              <a:ext uri="{FF2B5EF4-FFF2-40B4-BE49-F238E27FC236}">
                <a16:creationId xmlns:a16="http://schemas.microsoft.com/office/drawing/2014/main" id="{FBB5C30D-5FDC-4EB3-B64A-B408771B01A5}"/>
              </a:ext>
            </a:extLst>
          </p:cNvPr>
          <p:cNvSpPr>
            <a:spLocks noGrp="1"/>
          </p:cNvSpPr>
          <p:nvPr>
            <p:ph type="sldNum" sz="quarter" idx="12"/>
          </p:nvPr>
        </p:nvSpPr>
        <p:spPr/>
        <p:txBody>
          <a:bodyPr/>
          <a:lstStyle/>
          <a:p>
            <a:fld id="{B744A3BF-E1DC-41A0-8560-29A497E7BFAB}" type="slidenum">
              <a:rPr lang="en-GB" smtClean="0"/>
              <a:t>‹#›</a:t>
            </a:fld>
            <a:endParaRPr lang="en-GB"/>
          </a:p>
        </p:txBody>
      </p:sp>
    </p:spTree>
    <p:extLst>
      <p:ext uri="{BB962C8B-B14F-4D97-AF65-F5344CB8AC3E}">
        <p14:creationId xmlns:p14="http://schemas.microsoft.com/office/powerpoint/2010/main" val="2559464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892FD-5D0D-A063-4D0B-28729CAEE5C6}"/>
              </a:ext>
            </a:extLst>
          </p:cNvPr>
          <p:cNvSpPr>
            <a:spLocks noGrp="1"/>
          </p:cNvSpPr>
          <p:nvPr>
            <p:ph type="title"/>
          </p:nvPr>
        </p:nvSpPr>
        <p:spPr>
          <a:xfrm>
            <a:off x="472381" y="660400"/>
            <a:ext cx="2211883" cy="2311400"/>
          </a:xfrm>
        </p:spPr>
        <p:txBody>
          <a:bodyPr anchor="b"/>
          <a:lstStyle>
            <a:lvl1pPr>
              <a:defRPr sz="18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708B9C1-0D33-4973-9E99-9CE07EE4DFDE}"/>
              </a:ext>
            </a:extLst>
          </p:cNvPr>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CC98AF3-E2BF-CD70-FA77-E156DC41C0A1}"/>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65ECD2B1-8966-E899-86F0-57716F610423}"/>
              </a:ext>
            </a:extLst>
          </p:cNvPr>
          <p:cNvSpPr>
            <a:spLocks noGrp="1"/>
          </p:cNvSpPr>
          <p:nvPr>
            <p:ph type="dt" sz="half" idx="10"/>
          </p:nvPr>
        </p:nvSpPr>
        <p:spPr/>
        <p:txBody>
          <a:bodyPr/>
          <a:lstStyle/>
          <a:p>
            <a:fld id="{3BB2B05F-6462-4DD7-8451-D0C8C609AC69}" type="datetime1">
              <a:rPr lang="en-GB" smtClean="0"/>
              <a:t>29/09/2025</a:t>
            </a:fld>
            <a:endParaRPr lang="en-GB"/>
          </a:p>
        </p:txBody>
      </p:sp>
      <p:sp>
        <p:nvSpPr>
          <p:cNvPr id="6" name="Footer Placeholder 5">
            <a:extLst>
              <a:ext uri="{FF2B5EF4-FFF2-40B4-BE49-F238E27FC236}">
                <a16:creationId xmlns:a16="http://schemas.microsoft.com/office/drawing/2014/main" id="{BD9C8EAA-FE1B-336D-2B6B-0D9012ADCF51}"/>
              </a:ext>
            </a:extLst>
          </p:cNvPr>
          <p:cNvSpPr>
            <a:spLocks noGrp="1"/>
          </p:cNvSpPr>
          <p:nvPr>
            <p:ph type="ftr" sz="quarter" idx="11"/>
          </p:nvPr>
        </p:nvSpPr>
        <p:spPr/>
        <p:txBody>
          <a:bodyPr/>
          <a:lstStyle/>
          <a:p>
            <a:r>
              <a:rPr lang="en-GB"/>
              <a:t>7</a:t>
            </a:r>
          </a:p>
        </p:txBody>
      </p:sp>
      <p:sp>
        <p:nvSpPr>
          <p:cNvPr id="7" name="Slide Number Placeholder 6">
            <a:extLst>
              <a:ext uri="{FF2B5EF4-FFF2-40B4-BE49-F238E27FC236}">
                <a16:creationId xmlns:a16="http://schemas.microsoft.com/office/drawing/2014/main" id="{CECF8F0A-9D7F-7AFA-9846-611E141BCDD5}"/>
              </a:ext>
            </a:extLst>
          </p:cNvPr>
          <p:cNvSpPr>
            <a:spLocks noGrp="1"/>
          </p:cNvSpPr>
          <p:nvPr>
            <p:ph type="sldNum" sz="quarter" idx="12"/>
          </p:nvPr>
        </p:nvSpPr>
        <p:spPr/>
        <p:txBody>
          <a:bodyPr/>
          <a:lstStyle/>
          <a:p>
            <a:fld id="{B744A3BF-E1DC-41A0-8560-29A497E7BFAB}" type="slidenum">
              <a:rPr lang="en-GB" smtClean="0"/>
              <a:t>‹#›</a:t>
            </a:fld>
            <a:endParaRPr lang="en-GB"/>
          </a:p>
        </p:txBody>
      </p:sp>
    </p:spTree>
    <p:extLst>
      <p:ext uri="{BB962C8B-B14F-4D97-AF65-F5344CB8AC3E}">
        <p14:creationId xmlns:p14="http://schemas.microsoft.com/office/powerpoint/2010/main" val="1079794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CD637-8247-DE24-D492-E38BE3149934}"/>
              </a:ext>
            </a:extLst>
          </p:cNvPr>
          <p:cNvSpPr>
            <a:spLocks noGrp="1"/>
          </p:cNvSpPr>
          <p:nvPr>
            <p:ph type="title"/>
          </p:nvPr>
        </p:nvSpPr>
        <p:spPr>
          <a:xfrm>
            <a:off x="472381" y="660400"/>
            <a:ext cx="2211883" cy="2311400"/>
          </a:xfrm>
        </p:spPr>
        <p:txBody>
          <a:bodyPr anchor="b"/>
          <a:lstStyle>
            <a:lvl1pPr>
              <a:defRPr sz="18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D541B8E-45DA-4188-CCA5-A157D4D39EAE}"/>
              </a:ext>
            </a:extLst>
          </p:cNvPr>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GB"/>
          </a:p>
        </p:txBody>
      </p:sp>
      <p:sp>
        <p:nvSpPr>
          <p:cNvPr id="4" name="Text Placeholder 3">
            <a:extLst>
              <a:ext uri="{FF2B5EF4-FFF2-40B4-BE49-F238E27FC236}">
                <a16:creationId xmlns:a16="http://schemas.microsoft.com/office/drawing/2014/main" id="{F49F5371-5D6B-9C0A-245F-68C2A7F860D7}"/>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2FA6A5E1-7CD2-A92D-2514-FCC041C6B441}"/>
              </a:ext>
            </a:extLst>
          </p:cNvPr>
          <p:cNvSpPr>
            <a:spLocks noGrp="1"/>
          </p:cNvSpPr>
          <p:nvPr>
            <p:ph type="dt" sz="half" idx="10"/>
          </p:nvPr>
        </p:nvSpPr>
        <p:spPr/>
        <p:txBody>
          <a:bodyPr/>
          <a:lstStyle/>
          <a:p>
            <a:fld id="{606C67C0-BA1D-4CA6-8852-EB5EBFB9F4C3}" type="datetime1">
              <a:rPr lang="en-GB" smtClean="0"/>
              <a:t>29/09/2025</a:t>
            </a:fld>
            <a:endParaRPr lang="en-GB"/>
          </a:p>
        </p:txBody>
      </p:sp>
      <p:sp>
        <p:nvSpPr>
          <p:cNvPr id="6" name="Footer Placeholder 5">
            <a:extLst>
              <a:ext uri="{FF2B5EF4-FFF2-40B4-BE49-F238E27FC236}">
                <a16:creationId xmlns:a16="http://schemas.microsoft.com/office/drawing/2014/main" id="{97C0704A-A460-FE1F-4F14-DC040AC3E4AC}"/>
              </a:ext>
            </a:extLst>
          </p:cNvPr>
          <p:cNvSpPr>
            <a:spLocks noGrp="1"/>
          </p:cNvSpPr>
          <p:nvPr>
            <p:ph type="ftr" sz="quarter" idx="11"/>
          </p:nvPr>
        </p:nvSpPr>
        <p:spPr/>
        <p:txBody>
          <a:bodyPr/>
          <a:lstStyle/>
          <a:p>
            <a:r>
              <a:rPr lang="en-GB"/>
              <a:t>7</a:t>
            </a:r>
          </a:p>
        </p:txBody>
      </p:sp>
      <p:sp>
        <p:nvSpPr>
          <p:cNvPr id="7" name="Slide Number Placeholder 6">
            <a:extLst>
              <a:ext uri="{FF2B5EF4-FFF2-40B4-BE49-F238E27FC236}">
                <a16:creationId xmlns:a16="http://schemas.microsoft.com/office/drawing/2014/main" id="{CAC67E48-F411-50E6-B212-DCDD120A8584}"/>
              </a:ext>
            </a:extLst>
          </p:cNvPr>
          <p:cNvSpPr>
            <a:spLocks noGrp="1"/>
          </p:cNvSpPr>
          <p:nvPr>
            <p:ph type="sldNum" sz="quarter" idx="12"/>
          </p:nvPr>
        </p:nvSpPr>
        <p:spPr/>
        <p:txBody>
          <a:bodyPr/>
          <a:lstStyle/>
          <a:p>
            <a:fld id="{B744A3BF-E1DC-41A0-8560-29A497E7BFAB}" type="slidenum">
              <a:rPr lang="en-GB" smtClean="0"/>
              <a:t>‹#›</a:t>
            </a:fld>
            <a:endParaRPr lang="en-GB"/>
          </a:p>
        </p:txBody>
      </p:sp>
    </p:spTree>
    <p:extLst>
      <p:ext uri="{BB962C8B-B14F-4D97-AF65-F5344CB8AC3E}">
        <p14:creationId xmlns:p14="http://schemas.microsoft.com/office/powerpoint/2010/main" val="3921938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83A68-D50B-EAEF-A49B-D6ACF7E7088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9E3907-D3D0-9973-38AA-0FB8025A90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53CA63-D643-4027-6AB8-3D80A87A3E8B}"/>
              </a:ext>
            </a:extLst>
          </p:cNvPr>
          <p:cNvSpPr>
            <a:spLocks noGrp="1"/>
          </p:cNvSpPr>
          <p:nvPr>
            <p:ph type="dt" sz="half" idx="10"/>
          </p:nvPr>
        </p:nvSpPr>
        <p:spPr/>
        <p:txBody>
          <a:bodyPr/>
          <a:lstStyle/>
          <a:p>
            <a:fld id="{009645E0-392F-476E-8242-62841ED713B1}" type="datetime1">
              <a:rPr lang="en-GB" smtClean="0"/>
              <a:t>29/09/2025</a:t>
            </a:fld>
            <a:endParaRPr lang="en-GB"/>
          </a:p>
        </p:txBody>
      </p:sp>
      <p:sp>
        <p:nvSpPr>
          <p:cNvPr id="5" name="Footer Placeholder 4">
            <a:extLst>
              <a:ext uri="{FF2B5EF4-FFF2-40B4-BE49-F238E27FC236}">
                <a16:creationId xmlns:a16="http://schemas.microsoft.com/office/drawing/2014/main" id="{1FEE5044-F969-933A-0557-32B0A046BC91}"/>
              </a:ext>
            </a:extLst>
          </p:cNvPr>
          <p:cNvSpPr>
            <a:spLocks noGrp="1"/>
          </p:cNvSpPr>
          <p:nvPr>
            <p:ph type="ftr" sz="quarter" idx="11"/>
          </p:nvPr>
        </p:nvSpPr>
        <p:spPr/>
        <p:txBody>
          <a:bodyPr/>
          <a:lstStyle/>
          <a:p>
            <a:r>
              <a:rPr lang="en-GB"/>
              <a:t>7</a:t>
            </a:r>
          </a:p>
        </p:txBody>
      </p:sp>
      <p:sp>
        <p:nvSpPr>
          <p:cNvPr id="6" name="Slide Number Placeholder 5">
            <a:extLst>
              <a:ext uri="{FF2B5EF4-FFF2-40B4-BE49-F238E27FC236}">
                <a16:creationId xmlns:a16="http://schemas.microsoft.com/office/drawing/2014/main" id="{F473E8A8-4500-A811-DD16-85EDB3B92DB1}"/>
              </a:ext>
            </a:extLst>
          </p:cNvPr>
          <p:cNvSpPr>
            <a:spLocks noGrp="1"/>
          </p:cNvSpPr>
          <p:nvPr>
            <p:ph type="sldNum" sz="quarter" idx="12"/>
          </p:nvPr>
        </p:nvSpPr>
        <p:spPr/>
        <p:txBody>
          <a:bodyPr/>
          <a:lstStyle/>
          <a:p>
            <a:fld id="{B744A3BF-E1DC-41A0-8560-29A497E7BFAB}" type="slidenum">
              <a:rPr lang="en-GB" smtClean="0"/>
              <a:t>‹#›</a:t>
            </a:fld>
            <a:endParaRPr lang="en-GB"/>
          </a:p>
        </p:txBody>
      </p:sp>
    </p:spTree>
    <p:extLst>
      <p:ext uri="{BB962C8B-B14F-4D97-AF65-F5344CB8AC3E}">
        <p14:creationId xmlns:p14="http://schemas.microsoft.com/office/powerpoint/2010/main" val="3113554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CDCA0B-DC11-7710-E0E8-E5E389818623}"/>
              </a:ext>
            </a:extLst>
          </p:cNvPr>
          <p:cNvSpPr>
            <a:spLocks noGrp="1"/>
          </p:cNvSpPr>
          <p:nvPr>
            <p:ph type="title" orient="vert"/>
          </p:nvPr>
        </p:nvSpPr>
        <p:spPr>
          <a:xfrm>
            <a:off x="4907756" y="527403"/>
            <a:ext cx="1478756" cy="8394877"/>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B42DD2E-6D92-0C82-6266-33A0087F00ED}"/>
              </a:ext>
            </a:extLst>
          </p:cNvPr>
          <p:cNvSpPr>
            <a:spLocks noGrp="1"/>
          </p:cNvSpPr>
          <p:nvPr>
            <p:ph type="body" orient="vert" idx="1"/>
          </p:nvPr>
        </p:nvSpPr>
        <p:spPr>
          <a:xfrm>
            <a:off x="471487"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624233-D1F4-7A83-F2FC-ED979D3F3AD0}"/>
              </a:ext>
            </a:extLst>
          </p:cNvPr>
          <p:cNvSpPr>
            <a:spLocks noGrp="1"/>
          </p:cNvSpPr>
          <p:nvPr>
            <p:ph type="dt" sz="half" idx="10"/>
          </p:nvPr>
        </p:nvSpPr>
        <p:spPr/>
        <p:txBody>
          <a:bodyPr/>
          <a:lstStyle/>
          <a:p>
            <a:fld id="{EBE2472D-264D-424B-9594-F9494B23428E}" type="datetime1">
              <a:rPr lang="en-GB" smtClean="0"/>
              <a:t>29/09/2025</a:t>
            </a:fld>
            <a:endParaRPr lang="en-GB"/>
          </a:p>
        </p:txBody>
      </p:sp>
      <p:sp>
        <p:nvSpPr>
          <p:cNvPr id="5" name="Footer Placeholder 4">
            <a:extLst>
              <a:ext uri="{FF2B5EF4-FFF2-40B4-BE49-F238E27FC236}">
                <a16:creationId xmlns:a16="http://schemas.microsoft.com/office/drawing/2014/main" id="{4220B4EB-860D-9685-DC00-9B0940DC65E8}"/>
              </a:ext>
            </a:extLst>
          </p:cNvPr>
          <p:cNvSpPr>
            <a:spLocks noGrp="1"/>
          </p:cNvSpPr>
          <p:nvPr>
            <p:ph type="ftr" sz="quarter" idx="11"/>
          </p:nvPr>
        </p:nvSpPr>
        <p:spPr/>
        <p:txBody>
          <a:bodyPr/>
          <a:lstStyle/>
          <a:p>
            <a:r>
              <a:rPr lang="en-GB"/>
              <a:t>7</a:t>
            </a:r>
          </a:p>
        </p:txBody>
      </p:sp>
      <p:sp>
        <p:nvSpPr>
          <p:cNvPr id="6" name="Slide Number Placeholder 5">
            <a:extLst>
              <a:ext uri="{FF2B5EF4-FFF2-40B4-BE49-F238E27FC236}">
                <a16:creationId xmlns:a16="http://schemas.microsoft.com/office/drawing/2014/main" id="{0ECDAE18-FB08-EAA0-D9E6-96208D3C4E88}"/>
              </a:ext>
            </a:extLst>
          </p:cNvPr>
          <p:cNvSpPr>
            <a:spLocks noGrp="1"/>
          </p:cNvSpPr>
          <p:nvPr>
            <p:ph type="sldNum" sz="quarter" idx="12"/>
          </p:nvPr>
        </p:nvSpPr>
        <p:spPr/>
        <p:txBody>
          <a:bodyPr/>
          <a:lstStyle/>
          <a:p>
            <a:fld id="{B744A3BF-E1DC-41A0-8560-29A497E7BFAB}" type="slidenum">
              <a:rPr lang="en-GB" smtClean="0"/>
              <a:t>‹#›</a:t>
            </a:fld>
            <a:endParaRPr lang="en-GB"/>
          </a:p>
        </p:txBody>
      </p:sp>
    </p:spTree>
    <p:extLst>
      <p:ext uri="{BB962C8B-B14F-4D97-AF65-F5344CB8AC3E}">
        <p14:creationId xmlns:p14="http://schemas.microsoft.com/office/powerpoint/2010/main" val="1711065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643144-3B1B-1BFB-4541-51C67F5800FE}"/>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B8DFCE-99DD-0311-15B7-D8EBE8B0A821}"/>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D202B8-8B7E-721C-F1F0-06D1BC6DCF64}"/>
              </a:ext>
            </a:extLst>
          </p:cNvPr>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E1370E93-A348-4868-8DE0-7FE511C89C2E}" type="datetime1">
              <a:rPr lang="en-GB" smtClean="0"/>
              <a:t>29/09/2025</a:t>
            </a:fld>
            <a:endParaRPr lang="en-GB"/>
          </a:p>
        </p:txBody>
      </p:sp>
      <p:sp>
        <p:nvSpPr>
          <p:cNvPr id="5" name="Footer Placeholder 4">
            <a:extLst>
              <a:ext uri="{FF2B5EF4-FFF2-40B4-BE49-F238E27FC236}">
                <a16:creationId xmlns:a16="http://schemas.microsoft.com/office/drawing/2014/main" id="{DD181189-EE45-CFE4-5A4D-75C2B4CB763B}"/>
              </a:ext>
            </a:extLst>
          </p:cNvPr>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r>
              <a:rPr lang="en-GB"/>
              <a:t>7</a:t>
            </a:r>
          </a:p>
        </p:txBody>
      </p:sp>
      <p:sp>
        <p:nvSpPr>
          <p:cNvPr id="6" name="Slide Number Placeholder 5">
            <a:extLst>
              <a:ext uri="{FF2B5EF4-FFF2-40B4-BE49-F238E27FC236}">
                <a16:creationId xmlns:a16="http://schemas.microsoft.com/office/drawing/2014/main" id="{8E68B8CB-64ED-DD6F-291B-C733E7AD565C}"/>
              </a:ext>
            </a:extLst>
          </p:cNvPr>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B744A3BF-E1DC-41A0-8560-29A497E7BFAB}" type="slidenum">
              <a:rPr lang="en-GB" smtClean="0"/>
              <a:t>‹#›</a:t>
            </a:fld>
            <a:endParaRPr lang="en-GB"/>
          </a:p>
        </p:txBody>
      </p:sp>
    </p:spTree>
    <p:extLst>
      <p:ext uri="{BB962C8B-B14F-4D97-AF65-F5344CB8AC3E}">
        <p14:creationId xmlns:p14="http://schemas.microsoft.com/office/powerpoint/2010/main" val="2461420540"/>
      </p:ext>
    </p:extLst>
  </p:cSld>
  <p:clrMap bg1="lt1" tx1="dk1" bg2="lt2" tx2="dk2" accent1="accent1" accent2="accent2" accent3="accent3" accent4="accent4" accent5="accent5" accent6="accent6" hlink="hlink" folHlink="folHlink"/>
  <p:sldLayoutIdLst>
    <p:sldLayoutId id="2147485137" r:id="rId1"/>
    <p:sldLayoutId id="2147485138" r:id="rId2"/>
    <p:sldLayoutId id="2147485139" r:id="rId3"/>
    <p:sldLayoutId id="2147485140" r:id="rId4"/>
    <p:sldLayoutId id="2147485141" r:id="rId5"/>
    <p:sldLayoutId id="2147485142" r:id="rId6"/>
    <p:sldLayoutId id="2147485143" r:id="rId7"/>
    <p:sldLayoutId id="2147485144" r:id="rId8"/>
    <p:sldLayoutId id="2147485145" r:id="rId9"/>
    <p:sldLayoutId id="2147485146" r:id="rId10"/>
    <p:sldLayoutId id="2147485147" r:id="rId11"/>
  </p:sldLayoutIdLst>
  <p:hf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sv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sv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chellaston.fireflycloud.net/physical-educatio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T.Howard@chellaston.derby.sch.uk" TargetMode="External"/><Relationship Id="rId2" Type="http://schemas.openxmlformats.org/officeDocument/2006/relationships/hyperlink" Target="https://www.uniformality.co.uk/chellaston-academy-207-c.asp"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6.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5.sv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svg"/><Relationship Id="rId11" Type="http://schemas.openxmlformats.org/officeDocument/2006/relationships/image" Target="../media/image4.png"/><Relationship Id="rId5" Type="http://schemas.openxmlformats.org/officeDocument/2006/relationships/image" Target="../media/image17.png"/><Relationship Id="rId10" Type="http://schemas.openxmlformats.org/officeDocument/2006/relationships/image" Target="../media/image3.svg"/><Relationship Id="rId4" Type="http://schemas.openxmlformats.org/officeDocument/2006/relationships/image" Target="../media/image16.svg"/><Relationship Id="rId9" Type="http://schemas.openxmlformats.org/officeDocument/2006/relationships/image" Target="../media/image2.png"/><Relationship Id="rId14" Type="http://schemas.openxmlformats.org/officeDocument/2006/relationships/image" Target="../media/image7.svg"/></Relationships>
</file>

<file path=ppt/slides/_rels/slide1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16.svg"/></Relationships>
</file>

<file path=ppt/slides/_rels/slide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hyperlink" Target="https://www.spacecityleagues.com/new-high-quality-basketball-ball-official-size-7-6-5-pu-leather-outdoor-indoor-match-training/" TargetMode="External"/><Relationship Id="rId18" Type="http://schemas.openxmlformats.org/officeDocument/2006/relationships/image" Target="../media/image35.jpeg"/><Relationship Id="rId26" Type="http://schemas.openxmlformats.org/officeDocument/2006/relationships/image" Target="../media/image39.jpeg"/><Relationship Id="rId3" Type="http://schemas.openxmlformats.org/officeDocument/2006/relationships/image" Target="../media/image7.svg"/><Relationship Id="rId21" Type="http://schemas.openxmlformats.org/officeDocument/2006/relationships/hyperlink" Target="https://freepngimg.com/png/37366-baseball-bat-file" TargetMode="External"/><Relationship Id="rId7" Type="http://schemas.openxmlformats.org/officeDocument/2006/relationships/hyperlink" Target="https://freepngimg.com/png/18851-rugby-ball-transparent" TargetMode="External"/><Relationship Id="rId12" Type="http://schemas.openxmlformats.org/officeDocument/2006/relationships/image" Target="../media/image31.jpeg"/><Relationship Id="rId17" Type="http://schemas.openxmlformats.org/officeDocument/2006/relationships/hyperlink" Target="https://www.wallpaperflare.com/badminton-wallpaper-mancl/download/1920x1080" TargetMode="External"/><Relationship Id="rId25" Type="http://schemas.openxmlformats.org/officeDocument/2006/relationships/hyperlink" Target="http://theconversation.com/explainer-what-is-contemporary-dance-25713" TargetMode="External"/><Relationship Id="rId2" Type="http://schemas.openxmlformats.org/officeDocument/2006/relationships/image" Target="../media/image6.png"/><Relationship Id="rId16" Type="http://schemas.openxmlformats.org/officeDocument/2006/relationships/image" Target="../media/image34.jpe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hyperlink" Target="https://freepngimg.com/png/30792-netball" TargetMode="External"/><Relationship Id="rId24" Type="http://schemas.openxmlformats.org/officeDocument/2006/relationships/image" Target="../media/image38.jpeg"/><Relationship Id="rId5" Type="http://schemas.openxmlformats.org/officeDocument/2006/relationships/hyperlink" Target="https://quantixed.org/2018/06/27/pentagrammarspin-why-twelve-pentagons/football-157931_960_720/" TargetMode="External"/><Relationship Id="rId15" Type="http://schemas.openxmlformats.org/officeDocument/2006/relationships/image" Target="../media/image33.png"/><Relationship Id="rId23" Type="http://schemas.openxmlformats.org/officeDocument/2006/relationships/hyperlink" Target="https://pixabay.com/en/baseball-ball-sports-equipment-157928/" TargetMode="External"/><Relationship Id="rId10" Type="http://schemas.openxmlformats.org/officeDocument/2006/relationships/image" Target="../media/image30.png"/><Relationship Id="rId19" Type="http://schemas.openxmlformats.org/officeDocument/2006/relationships/hyperlink" Target="https://sketchfab.com/3d-models/cricket-ball-sports-b13a0d69d6ca48d4b125de2cc2e7f940" TargetMode="External"/><Relationship Id="rId4" Type="http://schemas.openxmlformats.org/officeDocument/2006/relationships/image" Target="../media/image27.png"/><Relationship Id="rId9" Type="http://schemas.openxmlformats.org/officeDocument/2006/relationships/hyperlink" Target="https://www.freepngimg.com/png/29962-handball-transparent" TargetMode="External"/><Relationship Id="rId14" Type="http://schemas.openxmlformats.org/officeDocument/2006/relationships/image" Target="../media/image32.png"/><Relationship Id="rId22" Type="http://schemas.openxmlformats.org/officeDocument/2006/relationships/image" Target="../media/image37.png"/><Relationship Id="rId27" Type="http://schemas.openxmlformats.org/officeDocument/2006/relationships/hyperlink" Target="https://gymnasticscoaching.com/2018/06/06/canadas-teams-to-jr-pan-am/"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hyperlink" Target="http://theconversation.com/explainer-what-is-contemporary-dance-25713" TargetMode="External"/><Relationship Id="rId18" Type="http://schemas.openxmlformats.org/officeDocument/2006/relationships/image" Target="../media/image31.jpeg"/><Relationship Id="rId26" Type="http://schemas.openxmlformats.org/officeDocument/2006/relationships/image" Target="../media/image42.jpg"/><Relationship Id="rId3" Type="http://schemas.openxmlformats.org/officeDocument/2006/relationships/hyperlink" Target="https://quantixed.org/2018/06/27/pentagrammarspin-why-twelve-pentagons/football-157931_960_720/" TargetMode="External"/><Relationship Id="rId21" Type="http://schemas.openxmlformats.org/officeDocument/2006/relationships/hyperlink" Target="https://gymnasticscoaching.com/2018/06/06/canadas-teams-to-jr-pan-am/" TargetMode="External"/><Relationship Id="rId7" Type="http://schemas.openxmlformats.org/officeDocument/2006/relationships/hyperlink" Target="https://freepngimg.com/png/37366-baseball-bat-file" TargetMode="External"/><Relationship Id="rId12" Type="http://schemas.openxmlformats.org/officeDocument/2006/relationships/image" Target="../media/image38.jpeg"/><Relationship Id="rId17" Type="http://schemas.openxmlformats.org/officeDocument/2006/relationships/hyperlink" Target="https://freepngimg.com/png/30792-netball" TargetMode="External"/><Relationship Id="rId25" Type="http://schemas.openxmlformats.org/officeDocument/2006/relationships/hyperlink" Target="https://pixabay.com/en/badminton-shuttle-sport-bat-racket-1428046/" TargetMode="External"/><Relationship Id="rId2" Type="http://schemas.openxmlformats.org/officeDocument/2006/relationships/image" Target="../media/image27.png"/><Relationship Id="rId16" Type="http://schemas.openxmlformats.org/officeDocument/2006/relationships/image" Target="../media/image30.png"/><Relationship Id="rId20" Type="http://schemas.openxmlformats.org/officeDocument/2006/relationships/image" Target="../media/image39.jpeg"/><Relationship Id="rId29" Type="http://schemas.openxmlformats.org/officeDocument/2006/relationships/hyperlink" Target="https://www.wallpaperflare.com/team-hands-linked-together-photo-work-teamwork-community-group-wallpaper-azkew/download/1920x1080" TargetMode="External"/><Relationship Id="rId1" Type="http://schemas.openxmlformats.org/officeDocument/2006/relationships/slideLayout" Target="../slideLayouts/slideLayout7.xml"/><Relationship Id="rId6" Type="http://schemas.openxmlformats.org/officeDocument/2006/relationships/image" Target="../media/image36.png"/><Relationship Id="rId11" Type="http://schemas.openxmlformats.org/officeDocument/2006/relationships/hyperlink" Target="http://theconversation.com/athletics-doping-crisis-what-does-it-mean-for-the-future-of-the-sport-45630" TargetMode="External"/><Relationship Id="rId24" Type="http://schemas.openxmlformats.org/officeDocument/2006/relationships/image" Target="../media/image41.jpeg"/><Relationship Id="rId5" Type="http://schemas.openxmlformats.org/officeDocument/2006/relationships/hyperlink" Target="https://sketchfab.com/3d-models/cricket-ball-sports-b13a0d69d6ca48d4b125de2cc2e7f940" TargetMode="External"/><Relationship Id="rId15" Type="http://schemas.openxmlformats.org/officeDocument/2006/relationships/image" Target="../media/image7.svg"/><Relationship Id="rId23" Type="http://schemas.openxmlformats.org/officeDocument/2006/relationships/hyperlink" Target="https://freepngimg.com/png/18851-rugby-ball-transparent" TargetMode="External"/><Relationship Id="rId28" Type="http://schemas.openxmlformats.org/officeDocument/2006/relationships/image" Target="../media/image43.jpg"/><Relationship Id="rId10" Type="http://schemas.openxmlformats.org/officeDocument/2006/relationships/image" Target="../media/image40.jpeg"/><Relationship Id="rId19" Type="http://schemas.openxmlformats.org/officeDocument/2006/relationships/hyperlink" Target="https://www.spacecityleagues.com/new-high-quality-basketball-ball-official-size-7-6-5-pu-leather-outdoor-indoor-match-training/" TargetMode="External"/><Relationship Id="rId4" Type="http://schemas.openxmlformats.org/officeDocument/2006/relationships/image" Target="../media/image35.jpeg"/><Relationship Id="rId9" Type="http://schemas.openxmlformats.org/officeDocument/2006/relationships/hyperlink" Target="https://pixabay.com/en/baseball-ball-sports-equipment-157928/" TargetMode="External"/><Relationship Id="rId14" Type="http://schemas.openxmlformats.org/officeDocument/2006/relationships/image" Target="../media/image6.png"/><Relationship Id="rId22" Type="http://schemas.openxmlformats.org/officeDocument/2006/relationships/image" Target="../media/image28.png"/><Relationship Id="rId27" Type="http://schemas.openxmlformats.org/officeDocument/2006/relationships/hyperlink" Target="https://pt.wikipedia.org/wiki/Pickleball"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3.svg"/></Relationships>
</file>

<file path=ppt/slides/_rels/slide19.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ocr.org.uk/qualifications/gcse/physical-education-j587-from-2016/" TargetMode="External"/><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hyperlink" Target="https://chellaston.fireflycloud.net/physical-education/ks4/gcse-physical-education"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chellaston.fireflycloud.net/physical-education/ks5-1/a-level-pe" TargetMode="External"/><Relationship Id="rId7" Type="http://schemas.openxmlformats.org/officeDocument/2006/relationships/hyperlink" Target="https://www.ocr.org.uk/qualifications/cambridge-technicals/sport-and-physical-activity/#level-3" TargetMode="External"/><Relationship Id="rId2" Type="http://schemas.openxmlformats.org/officeDocument/2006/relationships/hyperlink" Target="https://www.ocr.org.uk/qualifications/as-and-a-level/physical-education-h155-h555-from-2016/" TargetMode="Externa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hyperlink" Target="https://chellaston.fireflycloud.net/physical-education/ks5-1/ctec-sport" TargetMode="External"/><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png"/><Relationship Id="rId2" Type="http://schemas.openxmlformats.org/officeDocument/2006/relationships/notesSlide" Target="../notesSlides/notesSlide4.xml"/><Relationship Id="rId16"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5" Type="http://schemas.openxmlformats.org/officeDocument/2006/relationships/image" Target="../media/image6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66.png"/></Relationships>
</file>

<file path=ppt/slides/_rels/slide29.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 Id="rId9" Type="http://schemas.openxmlformats.org/officeDocument/2006/relationships/hyperlink" Target="https://chellaston.fireflycloud.net/physical-education"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79.svg"/><Relationship Id="rId3" Type="http://schemas.openxmlformats.org/officeDocument/2006/relationships/image" Target="../media/image76.jpeg"/><Relationship Id="rId7" Type="http://schemas.openxmlformats.org/officeDocument/2006/relationships/image" Target="../media/image17.png"/><Relationship Id="rId12" Type="http://schemas.openxmlformats.org/officeDocument/2006/relationships/image" Target="../media/image78.png"/><Relationship Id="rId17" Type="http://schemas.openxmlformats.org/officeDocument/2006/relationships/image" Target="../media/image83.svg"/><Relationship Id="rId2" Type="http://schemas.openxmlformats.org/officeDocument/2006/relationships/image" Target="../media/image75.jpeg"/><Relationship Id="rId16"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16.svg"/><Relationship Id="rId11" Type="http://schemas.openxmlformats.org/officeDocument/2006/relationships/image" Target="../media/image77.jpeg"/><Relationship Id="rId5" Type="http://schemas.openxmlformats.org/officeDocument/2006/relationships/image" Target="../media/image15.png"/><Relationship Id="rId15" Type="http://schemas.openxmlformats.org/officeDocument/2006/relationships/image" Target="../media/image81.svg"/><Relationship Id="rId10" Type="http://schemas.openxmlformats.org/officeDocument/2006/relationships/image" Target="../media/image20.svg"/><Relationship Id="rId4" Type="http://schemas.openxmlformats.org/officeDocument/2006/relationships/image" Target="../media/image14.jpeg"/><Relationship Id="rId9" Type="http://schemas.openxmlformats.org/officeDocument/2006/relationships/image" Target="../media/image19.png"/><Relationship Id="rId14"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cxnSp>
        <p:nvCxnSpPr>
          <p:cNvPr id="52" name="Google Shape;90;p1"/>
          <p:cNvCxnSpPr>
            <a:cxnSpLocks/>
          </p:cNvCxnSpPr>
          <p:nvPr/>
        </p:nvCxnSpPr>
        <p:spPr>
          <a:xfrm>
            <a:off x="1785378" y="5552961"/>
            <a:ext cx="3122410" cy="1165792"/>
          </a:xfrm>
          <a:prstGeom prst="straightConnector1">
            <a:avLst/>
          </a:prstGeom>
          <a:noFill/>
          <a:ln w="57150" cap="flat" cmpd="sng">
            <a:solidFill>
              <a:schemeClr val="tx1"/>
            </a:solidFill>
            <a:prstDash val="solid"/>
            <a:miter lim="800000"/>
            <a:headEnd type="none" w="sm" len="sm"/>
            <a:tailEnd type="none" w="sm" len="sm"/>
          </a:ln>
        </p:spPr>
      </p:cxnSp>
      <p:cxnSp>
        <p:nvCxnSpPr>
          <p:cNvPr id="49" name="Google Shape;90;p1"/>
          <p:cNvCxnSpPr>
            <a:cxnSpLocks/>
          </p:cNvCxnSpPr>
          <p:nvPr/>
        </p:nvCxnSpPr>
        <p:spPr>
          <a:xfrm flipV="1">
            <a:off x="1657578" y="5004925"/>
            <a:ext cx="3548233" cy="16460"/>
          </a:xfrm>
          <a:prstGeom prst="straightConnector1">
            <a:avLst/>
          </a:prstGeom>
          <a:noFill/>
          <a:ln w="57150" cap="flat" cmpd="sng">
            <a:solidFill>
              <a:schemeClr val="tx1"/>
            </a:solidFill>
            <a:prstDash val="solid"/>
            <a:miter lim="800000"/>
            <a:headEnd type="none" w="sm" len="sm"/>
            <a:tailEnd type="none" w="sm" len="sm"/>
          </a:ln>
        </p:spPr>
      </p:cxnSp>
      <p:cxnSp>
        <p:nvCxnSpPr>
          <p:cNvPr id="48" name="Google Shape;90;p1"/>
          <p:cNvCxnSpPr>
            <a:cxnSpLocks/>
          </p:cNvCxnSpPr>
          <p:nvPr/>
        </p:nvCxnSpPr>
        <p:spPr>
          <a:xfrm flipV="1">
            <a:off x="1982197" y="3305040"/>
            <a:ext cx="2946168" cy="1230411"/>
          </a:xfrm>
          <a:prstGeom prst="straightConnector1">
            <a:avLst/>
          </a:prstGeom>
          <a:noFill/>
          <a:ln w="57150" cap="flat" cmpd="sng">
            <a:solidFill>
              <a:schemeClr val="tx1"/>
            </a:solidFill>
            <a:prstDash val="solid"/>
            <a:miter lim="800000"/>
            <a:headEnd type="none" w="sm" len="sm"/>
            <a:tailEnd type="none" w="sm" len="sm"/>
          </a:ln>
        </p:spPr>
      </p:cxnSp>
      <p:sp>
        <p:nvSpPr>
          <p:cNvPr id="33" name="Oval 32"/>
          <p:cNvSpPr>
            <a:spLocks/>
          </p:cNvSpPr>
          <p:nvPr/>
        </p:nvSpPr>
        <p:spPr>
          <a:xfrm>
            <a:off x="-2169950" y="2682297"/>
            <a:ext cx="4938465" cy="4541405"/>
          </a:xfrm>
          <a:prstGeom prst="ellipse">
            <a:avLst/>
          </a:prstGeom>
          <a:solidFill>
            <a:srgbClr val="FFFFFF"/>
          </a:solidFill>
          <a:ln w="825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uFillTx/>
            </a:endParaRPr>
          </a:p>
        </p:txBody>
      </p:sp>
      <p:sp>
        <p:nvSpPr>
          <p:cNvPr id="88" name="Google Shape;88;p1"/>
          <p:cNvSpPr txBox="1">
            <a:spLocks/>
          </p:cNvSpPr>
          <p:nvPr/>
        </p:nvSpPr>
        <p:spPr>
          <a:xfrm>
            <a:off x="36823" y="8778767"/>
            <a:ext cx="6821177" cy="107717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i="0" u="none" strike="noStrike" cap="none" dirty="0">
                <a:uFillTx/>
                <a:latin typeface="Calibri"/>
                <a:ea typeface="Calibri"/>
                <a:cs typeface="Calibri"/>
                <a:sym typeface="Calibri"/>
              </a:rPr>
              <a:t>Health &amp; Physical Education</a:t>
            </a:r>
          </a:p>
          <a:p>
            <a:pPr marL="0" marR="0" lvl="0" indent="0" algn="ctr" rtl="0">
              <a:spcBef>
                <a:spcPts val="0"/>
              </a:spcBef>
              <a:spcAft>
                <a:spcPts val="0"/>
              </a:spcAft>
              <a:buNone/>
            </a:pPr>
            <a:r>
              <a:rPr lang="en-GB" sz="3200" b="1" i="0" u="none" strike="noStrike" cap="none" dirty="0">
                <a:uFillTx/>
                <a:latin typeface="Calibri"/>
                <a:ea typeface="Calibri"/>
                <a:cs typeface="Calibri"/>
                <a:sym typeface="Calibri"/>
              </a:rPr>
              <a:t> Curriculum Design </a:t>
            </a:r>
          </a:p>
        </p:txBody>
      </p:sp>
      <p:cxnSp>
        <p:nvCxnSpPr>
          <p:cNvPr id="37" name="Straight Connector 36"/>
          <p:cNvCxnSpPr>
            <a:cxnSpLocks/>
          </p:cNvCxnSpPr>
          <p:nvPr/>
        </p:nvCxnSpPr>
        <p:spPr>
          <a:xfrm flipH="1">
            <a:off x="0" y="8632720"/>
            <a:ext cx="6873558"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35" name="Oval 34"/>
          <p:cNvSpPr>
            <a:spLocks/>
          </p:cNvSpPr>
          <p:nvPr/>
        </p:nvSpPr>
        <p:spPr>
          <a:xfrm>
            <a:off x="-2768600" y="2212428"/>
            <a:ext cx="6086595" cy="5481145"/>
          </a:xfrm>
          <a:prstGeom prst="ellipse">
            <a:avLst/>
          </a:prstGeom>
          <a:noFill/>
          <a:ln w="82550">
            <a:solidFill>
              <a:srgbClr val="0087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rgbClr val="008000"/>
                </a:solidFill>
              </a:ln>
              <a:uFillTx/>
            </a:endParaRPr>
          </a:p>
        </p:txBody>
      </p:sp>
      <p:pic>
        <p:nvPicPr>
          <p:cNvPr id="2" name="Picture 1" descr="Application&#10;&#10;Description automatically generated with low confidence">
            <a:extLst>
              <a:ext uri="{FF2B5EF4-FFF2-40B4-BE49-F238E27FC236}">
                <a16:creationId xmlns:a16="http://schemas.microsoft.com/office/drawing/2014/main" id="{EC5A58BE-13CA-7BA3-2BAC-3B52B3D527FF}"/>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23934" t="14342" r="26405" b="42318"/>
          <a:stretch/>
        </p:blipFill>
        <p:spPr>
          <a:xfrm>
            <a:off x="1916799" y="73677"/>
            <a:ext cx="3026232" cy="2015828"/>
          </a:xfrm>
          <a:prstGeom prst="rect">
            <a:avLst/>
          </a:prstGeom>
        </p:spPr>
      </p:pic>
      <p:grpSp>
        <p:nvGrpSpPr>
          <p:cNvPr id="4" name="Group 3">
            <a:extLst>
              <a:ext uri="{FF2B5EF4-FFF2-40B4-BE49-F238E27FC236}">
                <a16:creationId xmlns:a16="http://schemas.microsoft.com/office/drawing/2014/main" id="{F7782360-4080-2CA9-254A-6E1B86215BE7}"/>
              </a:ext>
            </a:extLst>
          </p:cNvPr>
          <p:cNvGrpSpPr/>
          <p:nvPr/>
        </p:nvGrpSpPr>
        <p:grpSpPr>
          <a:xfrm>
            <a:off x="4839684" y="2559376"/>
            <a:ext cx="1735581" cy="1520403"/>
            <a:chOff x="4692198" y="2095859"/>
            <a:chExt cx="2070454" cy="1813758"/>
          </a:xfrm>
        </p:grpSpPr>
        <p:sp>
          <p:nvSpPr>
            <p:cNvPr id="5" name="Google Shape;457;p9">
              <a:extLst>
                <a:ext uri="{FF2B5EF4-FFF2-40B4-BE49-F238E27FC236}">
                  <a16:creationId xmlns:a16="http://schemas.microsoft.com/office/drawing/2014/main" id="{820D7565-4D14-CE6C-2400-384278E7775E}"/>
                </a:ext>
              </a:extLst>
            </p:cNvPr>
            <p:cNvSpPr/>
            <p:nvPr/>
          </p:nvSpPr>
          <p:spPr>
            <a:xfrm>
              <a:off x="4692198" y="2095859"/>
              <a:ext cx="2070454" cy="1813758"/>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6" name="Graphic 5" descr="Head with gears outline">
              <a:extLst>
                <a:ext uri="{FF2B5EF4-FFF2-40B4-BE49-F238E27FC236}">
                  <a16:creationId xmlns:a16="http://schemas.microsoft.com/office/drawing/2014/main" id="{D6E729DD-C6AA-994B-22EA-F676BDE43B8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80311" y="2321074"/>
              <a:ext cx="1400020" cy="1400020"/>
            </a:xfrm>
            <a:prstGeom prst="rect">
              <a:avLst/>
            </a:prstGeom>
          </p:spPr>
        </p:pic>
      </p:grpSp>
      <p:grpSp>
        <p:nvGrpSpPr>
          <p:cNvPr id="7" name="Group 6">
            <a:extLst>
              <a:ext uri="{FF2B5EF4-FFF2-40B4-BE49-F238E27FC236}">
                <a16:creationId xmlns:a16="http://schemas.microsoft.com/office/drawing/2014/main" id="{34501198-DE52-655E-C583-AC827E251AA3}"/>
              </a:ext>
            </a:extLst>
          </p:cNvPr>
          <p:cNvGrpSpPr/>
          <p:nvPr/>
        </p:nvGrpSpPr>
        <p:grpSpPr>
          <a:xfrm>
            <a:off x="4839684" y="4282179"/>
            <a:ext cx="1735200" cy="1520941"/>
            <a:chOff x="4659159" y="3955075"/>
            <a:chExt cx="2070000" cy="1814400"/>
          </a:xfrm>
        </p:grpSpPr>
        <p:sp>
          <p:nvSpPr>
            <p:cNvPr id="9" name="Google Shape;459;p9">
              <a:extLst>
                <a:ext uri="{FF2B5EF4-FFF2-40B4-BE49-F238E27FC236}">
                  <a16:creationId xmlns:a16="http://schemas.microsoft.com/office/drawing/2014/main" id="{5F519704-5BCB-3A8F-DD9E-0ADDD51C33F5}"/>
                </a:ext>
              </a:extLst>
            </p:cNvPr>
            <p:cNvSpPr/>
            <p:nvPr/>
          </p:nvSpPr>
          <p:spPr>
            <a:xfrm>
              <a:off x="4659159" y="3955075"/>
              <a:ext cx="2070000" cy="1814400"/>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F73D9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10" name="Graphic 9" descr="Heart organ outline">
              <a:extLst>
                <a:ext uri="{FF2B5EF4-FFF2-40B4-BE49-F238E27FC236}">
                  <a16:creationId xmlns:a16="http://schemas.microsoft.com/office/drawing/2014/main" id="{F03D780A-98C8-6CFE-3879-A8AA7D9960F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34654" y="4117948"/>
              <a:ext cx="1400400" cy="1400400"/>
            </a:xfrm>
            <a:prstGeom prst="rect">
              <a:avLst/>
            </a:prstGeom>
          </p:spPr>
        </p:pic>
      </p:grpSp>
      <p:grpSp>
        <p:nvGrpSpPr>
          <p:cNvPr id="11" name="Group 10">
            <a:extLst>
              <a:ext uri="{FF2B5EF4-FFF2-40B4-BE49-F238E27FC236}">
                <a16:creationId xmlns:a16="http://schemas.microsoft.com/office/drawing/2014/main" id="{0C35D6D5-7F59-2C46-E1CA-367E55BCC35D}"/>
              </a:ext>
            </a:extLst>
          </p:cNvPr>
          <p:cNvGrpSpPr/>
          <p:nvPr/>
        </p:nvGrpSpPr>
        <p:grpSpPr>
          <a:xfrm>
            <a:off x="4840065" y="5998289"/>
            <a:ext cx="1735200" cy="1520941"/>
            <a:chOff x="4669456" y="5814933"/>
            <a:chExt cx="2070000" cy="1814400"/>
          </a:xfrm>
        </p:grpSpPr>
        <p:sp>
          <p:nvSpPr>
            <p:cNvPr id="12" name="Google Shape;458;p9">
              <a:extLst>
                <a:ext uri="{FF2B5EF4-FFF2-40B4-BE49-F238E27FC236}">
                  <a16:creationId xmlns:a16="http://schemas.microsoft.com/office/drawing/2014/main" id="{4696DF29-6E6B-2046-EC3E-5489A24A4E57}"/>
                </a:ext>
              </a:extLst>
            </p:cNvPr>
            <p:cNvSpPr/>
            <p:nvPr/>
          </p:nvSpPr>
          <p:spPr>
            <a:xfrm>
              <a:off x="4669456" y="5814933"/>
              <a:ext cx="2070000" cy="1814400"/>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3B05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13" name="Graphic 12" descr="Sign language outline">
              <a:extLst>
                <a:ext uri="{FF2B5EF4-FFF2-40B4-BE49-F238E27FC236}">
                  <a16:creationId xmlns:a16="http://schemas.microsoft.com/office/drawing/2014/main" id="{2BC698FC-85BD-599F-7527-B497E732303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004256" y="6021933"/>
              <a:ext cx="1400400" cy="1400400"/>
            </a:xfrm>
            <a:prstGeom prst="rect">
              <a:avLst/>
            </a:prstGeom>
          </p:spPr>
        </p:pic>
      </p:grpSp>
      <p:pic>
        <p:nvPicPr>
          <p:cNvPr id="19" name="Graphic 18" descr="Run with solid fill">
            <a:extLst>
              <a:ext uri="{FF2B5EF4-FFF2-40B4-BE49-F238E27FC236}">
                <a16:creationId xmlns:a16="http://schemas.microsoft.com/office/drawing/2014/main" id="{3F5ADAFC-E195-4079-7BE3-8F9A07CEA5E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3669" y="3638994"/>
            <a:ext cx="2594142" cy="2848762"/>
          </a:xfrm>
          <a:prstGeom prst="rect">
            <a:avLst/>
          </a:prstGeom>
        </p:spPr>
      </p:pic>
    </p:spTree>
    <p:extLst>
      <p:ext uri="{BB962C8B-B14F-4D97-AF65-F5344CB8AC3E}">
        <p14:creationId xmlns:p14="http://schemas.microsoft.com/office/powerpoint/2010/main" val="806678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p:cNvSpPr txBox="1"/>
          <p:nvPr/>
        </p:nvSpPr>
        <p:spPr>
          <a:xfrm>
            <a:off x="177100" y="2883144"/>
            <a:ext cx="6503799" cy="564408"/>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GB" sz="3200" b="1" dirty="0">
                <a:ea typeface="Calibri"/>
                <a:cs typeface="Times New Roman"/>
              </a:rPr>
              <a:t>Health &amp; Physical Education Curriculum Intent</a:t>
            </a:r>
          </a:p>
        </p:txBody>
      </p:sp>
      <p:sp>
        <p:nvSpPr>
          <p:cNvPr id="14" name="Rectangle 13">
            <a:extLst>
              <a:ext uri="{FF2B5EF4-FFF2-40B4-BE49-F238E27FC236}">
                <a16:creationId xmlns:a16="http://schemas.microsoft.com/office/drawing/2014/main" id="{CA4A31BE-65BA-44D1-6138-1816D4835220}"/>
              </a:ext>
            </a:extLst>
          </p:cNvPr>
          <p:cNvSpPr/>
          <p:nvPr/>
        </p:nvSpPr>
        <p:spPr>
          <a:xfrm>
            <a:off x="205965" y="4331962"/>
            <a:ext cx="6446067" cy="4339650"/>
          </a:xfrm>
          <a:prstGeom prst="rect">
            <a:avLst/>
          </a:prstGeom>
        </p:spPr>
        <p:txBody>
          <a:bodyPr wrap="square">
            <a:spAutoFit/>
          </a:bodyPr>
          <a:lstStyle/>
          <a:p>
            <a:pPr algn="ctr"/>
            <a:r>
              <a:rPr lang="en-GB" sz="2000" b="1" i="1" dirty="0"/>
              <a:t>The Physical Education curriculum will develop the physical, mental and social health of our young people using sport and exercise as the vehicle to achieve this. </a:t>
            </a:r>
          </a:p>
          <a:p>
            <a:pPr algn="ctr"/>
            <a:endParaRPr lang="en-GB" b="1" i="1" dirty="0"/>
          </a:p>
          <a:p>
            <a:pPr algn="ctr"/>
            <a:endParaRPr lang="en-GB" b="1" i="1" dirty="0"/>
          </a:p>
          <a:p>
            <a:pPr algn="ctr"/>
            <a:r>
              <a:rPr lang="en-GB" i="1" dirty="0"/>
              <a:t>Pupils will develop their motor competence in a range of sports and activities and learn how to apply these in cooperative and competitive situations. The Academy values of: Integrity, Care and Excellence will be embedded throughout the curriculum but particularly in competitive situations to encourage sportsmanship, the ability to win well and cope with setbacks.</a:t>
            </a:r>
          </a:p>
          <a:p>
            <a:pPr algn="ctr"/>
            <a:endParaRPr lang="en-GB" i="1" dirty="0"/>
          </a:p>
          <a:p>
            <a:pPr algn="ctr"/>
            <a:r>
              <a:rPr lang="en-GB" i="1" dirty="0"/>
              <a:t>Pupils will develop their understanding of health and sport science applying this to a range of wider world contexts.</a:t>
            </a:r>
          </a:p>
          <a:p>
            <a:pPr algn="ctr"/>
            <a:endParaRPr lang="en-GB" b="1" i="1" dirty="0"/>
          </a:p>
        </p:txBody>
      </p:sp>
      <p:sp>
        <p:nvSpPr>
          <p:cNvPr id="3" name="Slide Number Placeholder 2">
            <a:extLst>
              <a:ext uri="{FF2B5EF4-FFF2-40B4-BE49-F238E27FC236}">
                <a16:creationId xmlns:a16="http://schemas.microsoft.com/office/drawing/2014/main" id="{BB628EE2-7591-C570-701E-FAC5017763CC}"/>
              </a:ext>
            </a:extLst>
          </p:cNvPr>
          <p:cNvSpPr>
            <a:spLocks noGrp="1"/>
          </p:cNvSpPr>
          <p:nvPr>
            <p:ph type="sldNum" sz="quarter" idx="12"/>
          </p:nvPr>
        </p:nvSpPr>
        <p:spPr/>
        <p:txBody>
          <a:bodyPr/>
          <a:lstStyle/>
          <a:p>
            <a:fld id="{B744A3BF-E1DC-41A0-8560-29A497E7BFAB}" type="slidenum">
              <a:rPr lang="en-GB" smtClean="0"/>
              <a:t>2</a:t>
            </a:fld>
            <a:endParaRPr lang="en-GB"/>
          </a:p>
        </p:txBody>
      </p:sp>
      <p:pic>
        <p:nvPicPr>
          <p:cNvPr id="2" name="Picture 1" descr="A logo of a company&#10;&#10;Description automatically generated">
            <a:extLst>
              <a:ext uri="{FF2B5EF4-FFF2-40B4-BE49-F238E27FC236}">
                <a16:creationId xmlns:a16="http://schemas.microsoft.com/office/drawing/2014/main" id="{0173D44A-8E17-B9E8-2E92-3ECAF8A281BC}"/>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20817" t="11122" r="23958" b="41700"/>
          <a:stretch/>
        </p:blipFill>
        <p:spPr>
          <a:xfrm>
            <a:off x="1757080" y="0"/>
            <a:ext cx="3277746" cy="2100114"/>
          </a:xfrm>
          <a:prstGeom prst="rect">
            <a:avLst/>
          </a:prstGeom>
        </p:spPr>
      </p:pic>
      <p:cxnSp>
        <p:nvCxnSpPr>
          <p:cNvPr id="4" name="Straight Connector 3">
            <a:extLst>
              <a:ext uri="{FF2B5EF4-FFF2-40B4-BE49-F238E27FC236}">
                <a16:creationId xmlns:a16="http://schemas.microsoft.com/office/drawing/2014/main" id="{ACCB12AA-8E62-313B-D0CE-FA581F771E41}"/>
              </a:ext>
            </a:extLst>
          </p:cNvPr>
          <p:cNvCxnSpPr/>
          <p:nvPr/>
        </p:nvCxnSpPr>
        <p:spPr>
          <a:xfrm>
            <a:off x="0" y="2235200"/>
            <a:ext cx="6858000" cy="0"/>
          </a:xfrm>
          <a:prstGeom prst="line">
            <a:avLst/>
          </a:prstGeom>
          <a:ln w="76200">
            <a:solidFill>
              <a:srgbClr val="048D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5640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A4A31BE-65BA-44D1-6138-1816D4835220}"/>
              </a:ext>
            </a:extLst>
          </p:cNvPr>
          <p:cNvSpPr/>
          <p:nvPr/>
        </p:nvSpPr>
        <p:spPr>
          <a:xfrm>
            <a:off x="234832" y="1826831"/>
            <a:ext cx="6446067" cy="1200329"/>
          </a:xfrm>
          <a:prstGeom prst="rect">
            <a:avLst/>
          </a:prstGeom>
        </p:spPr>
        <p:txBody>
          <a:bodyPr wrap="square">
            <a:spAutoFit/>
          </a:bodyPr>
          <a:lstStyle/>
          <a:p>
            <a:pPr algn="ctr"/>
            <a:endParaRPr lang="en-GB" i="1" dirty="0"/>
          </a:p>
          <a:p>
            <a:pPr algn="ctr"/>
            <a:endParaRPr lang="en-GB" b="1" i="1" dirty="0"/>
          </a:p>
          <a:p>
            <a:pPr algn="ctr"/>
            <a:endParaRPr lang="en-GB" i="1" dirty="0"/>
          </a:p>
          <a:p>
            <a:pPr algn="ctr"/>
            <a:endParaRPr lang="en-GB" b="1" i="1" dirty="0"/>
          </a:p>
        </p:txBody>
      </p:sp>
      <p:sp>
        <p:nvSpPr>
          <p:cNvPr id="3" name="Slide Number Placeholder 2">
            <a:extLst>
              <a:ext uri="{FF2B5EF4-FFF2-40B4-BE49-F238E27FC236}">
                <a16:creationId xmlns:a16="http://schemas.microsoft.com/office/drawing/2014/main" id="{BB628EE2-7591-C570-701E-FAC5017763CC}"/>
              </a:ext>
            </a:extLst>
          </p:cNvPr>
          <p:cNvSpPr>
            <a:spLocks noGrp="1"/>
          </p:cNvSpPr>
          <p:nvPr>
            <p:ph type="sldNum" sz="quarter" idx="12"/>
          </p:nvPr>
        </p:nvSpPr>
        <p:spPr/>
        <p:txBody>
          <a:bodyPr/>
          <a:lstStyle/>
          <a:p>
            <a:fld id="{B744A3BF-E1DC-41A0-8560-29A497E7BFAB}" type="slidenum">
              <a:rPr lang="en-GB" smtClean="0"/>
              <a:t>3</a:t>
            </a:fld>
            <a:endParaRPr lang="en-GB"/>
          </a:p>
        </p:txBody>
      </p:sp>
      <p:sp>
        <p:nvSpPr>
          <p:cNvPr id="5" name="Text Box 8"/>
          <p:cNvSpPr txBox="1"/>
          <p:nvPr/>
        </p:nvSpPr>
        <p:spPr>
          <a:xfrm>
            <a:off x="177100" y="2856355"/>
            <a:ext cx="6503799" cy="564408"/>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GB" sz="3200" b="1" dirty="0">
                <a:ea typeface="Calibri"/>
                <a:cs typeface="Times New Roman"/>
              </a:rPr>
              <a:t>Key Stage 3</a:t>
            </a:r>
          </a:p>
        </p:txBody>
      </p:sp>
      <p:sp>
        <p:nvSpPr>
          <p:cNvPr id="9" name="Rectangle 8">
            <a:extLst>
              <a:ext uri="{FF2B5EF4-FFF2-40B4-BE49-F238E27FC236}">
                <a16:creationId xmlns:a16="http://schemas.microsoft.com/office/drawing/2014/main" id="{156668AB-0F0E-BBE4-CBB2-1A716AC27DBA}"/>
              </a:ext>
            </a:extLst>
          </p:cNvPr>
          <p:cNvSpPr/>
          <p:nvPr/>
        </p:nvSpPr>
        <p:spPr>
          <a:xfrm>
            <a:off x="205965" y="3757979"/>
            <a:ext cx="6446067" cy="8125301"/>
          </a:xfrm>
          <a:prstGeom prst="rect">
            <a:avLst/>
          </a:prstGeom>
        </p:spPr>
        <p:txBody>
          <a:bodyPr wrap="square">
            <a:spAutoFit/>
          </a:bodyPr>
          <a:lstStyle/>
          <a:p>
            <a:pPr algn="ctr"/>
            <a:r>
              <a:rPr lang="en-GB" i="1" dirty="0"/>
              <a:t>To meet the intent of the curriculum, lessons will be taught through sustained periods of physical activity in a range of sports / activities. </a:t>
            </a:r>
          </a:p>
          <a:p>
            <a:pPr algn="ctr"/>
            <a:endParaRPr lang="en-GB" i="1" dirty="0"/>
          </a:p>
          <a:p>
            <a:pPr algn="ctr"/>
            <a:r>
              <a:rPr lang="en-GB" i="1" dirty="0"/>
              <a:t>The kit requirements, assessment method and curriculum block information can be found on the following pages.</a:t>
            </a:r>
          </a:p>
          <a:p>
            <a:pPr algn="ctr"/>
            <a:endParaRPr lang="en-GB" i="1" dirty="0"/>
          </a:p>
          <a:p>
            <a:pPr algn="ctr"/>
            <a:r>
              <a:rPr lang="en-GB" i="1" dirty="0"/>
              <a:t>Pupils can continue to develop their physical skills in a range of extra-curricular clubs and potentially represent the Academy in competitive fixtures. </a:t>
            </a:r>
          </a:p>
          <a:p>
            <a:pPr algn="ctr"/>
            <a:endParaRPr lang="en-GB" i="1" dirty="0"/>
          </a:p>
          <a:p>
            <a:pPr algn="ctr"/>
            <a:r>
              <a:rPr lang="en-GB" i="1" dirty="0"/>
              <a:t>The PE department run various sporting trips and visits throughout the year to inspire pupils and provide them with valuable life experiences.</a:t>
            </a:r>
          </a:p>
          <a:p>
            <a:pPr algn="ctr"/>
            <a:endParaRPr lang="en-GB" i="1" dirty="0"/>
          </a:p>
          <a:p>
            <a:pPr algn="ctr"/>
            <a:r>
              <a:rPr lang="en-GB" i="1" dirty="0"/>
              <a:t>Further information about all the above is found on our Firefly page here:</a:t>
            </a:r>
          </a:p>
          <a:p>
            <a:pPr algn="ctr"/>
            <a:r>
              <a:rPr lang="en-GB" i="1" dirty="0"/>
              <a:t> </a:t>
            </a:r>
            <a:r>
              <a:rPr lang="en-GB" i="1" dirty="0">
                <a:hlinkClick r:id="rId2"/>
              </a:rPr>
              <a:t>https://chellaston.fireflycloud.net/physical-education</a:t>
            </a:r>
            <a:r>
              <a:rPr lang="en-GB" i="1" dirty="0"/>
              <a:t> </a:t>
            </a:r>
          </a:p>
          <a:p>
            <a:pPr algn="ctr"/>
            <a:endParaRPr lang="en-GB" i="1" dirty="0"/>
          </a:p>
          <a:p>
            <a:pPr algn="ctr"/>
            <a:endParaRPr lang="en-GB" i="1" dirty="0"/>
          </a:p>
          <a:p>
            <a:pPr algn="ctr"/>
            <a:endParaRPr lang="en-GB" i="1" dirty="0"/>
          </a:p>
          <a:p>
            <a:pPr algn="ctr"/>
            <a:endParaRPr lang="en-GB" i="1" dirty="0"/>
          </a:p>
          <a:p>
            <a:pPr algn="ctr"/>
            <a:endParaRPr lang="en-GB" i="1" dirty="0"/>
          </a:p>
          <a:p>
            <a:pPr algn="ctr"/>
            <a:endParaRPr lang="en-GB" i="1" dirty="0"/>
          </a:p>
          <a:p>
            <a:pPr algn="ctr"/>
            <a:endParaRPr lang="en-GB" i="1" dirty="0"/>
          </a:p>
          <a:p>
            <a:pPr algn="ctr"/>
            <a:endParaRPr lang="en-GB" i="1" dirty="0"/>
          </a:p>
          <a:p>
            <a:pPr algn="ctr"/>
            <a:endParaRPr lang="en-GB" i="1" dirty="0"/>
          </a:p>
          <a:p>
            <a:pPr algn="ctr"/>
            <a:endParaRPr lang="en-GB" i="1" dirty="0"/>
          </a:p>
          <a:p>
            <a:pPr algn="ctr"/>
            <a:endParaRPr lang="en-GB" i="1" dirty="0"/>
          </a:p>
        </p:txBody>
      </p:sp>
      <p:pic>
        <p:nvPicPr>
          <p:cNvPr id="2" name="Picture 1" descr="A logo of a company&#10;&#10;Description automatically generated">
            <a:extLst>
              <a:ext uri="{FF2B5EF4-FFF2-40B4-BE49-F238E27FC236}">
                <a16:creationId xmlns:a16="http://schemas.microsoft.com/office/drawing/2014/main" id="{0A689CBD-3BF3-5D80-51AB-52F3FC3B59CC}"/>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20817" t="11122" r="23958" b="41700"/>
          <a:stretch/>
        </p:blipFill>
        <p:spPr>
          <a:xfrm>
            <a:off x="1757080" y="0"/>
            <a:ext cx="3277746" cy="2100114"/>
          </a:xfrm>
          <a:prstGeom prst="rect">
            <a:avLst/>
          </a:prstGeom>
        </p:spPr>
      </p:pic>
      <p:cxnSp>
        <p:nvCxnSpPr>
          <p:cNvPr id="4" name="Straight Connector 3">
            <a:extLst>
              <a:ext uri="{FF2B5EF4-FFF2-40B4-BE49-F238E27FC236}">
                <a16:creationId xmlns:a16="http://schemas.microsoft.com/office/drawing/2014/main" id="{668A4EFB-F115-464B-541A-ABE7AFA9941E}"/>
              </a:ext>
            </a:extLst>
          </p:cNvPr>
          <p:cNvCxnSpPr/>
          <p:nvPr/>
        </p:nvCxnSpPr>
        <p:spPr>
          <a:xfrm>
            <a:off x="0" y="2235200"/>
            <a:ext cx="6858000" cy="0"/>
          </a:xfrm>
          <a:prstGeom prst="line">
            <a:avLst/>
          </a:prstGeom>
          <a:ln w="76200">
            <a:solidFill>
              <a:srgbClr val="048D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309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33FAB41-CE9A-2262-B3D3-CA81589D8DD8}"/>
              </a:ext>
            </a:extLst>
          </p:cNvPr>
          <p:cNvSpPr>
            <a:spLocks noGrp="1"/>
          </p:cNvSpPr>
          <p:nvPr>
            <p:ph type="sldNum" sz="quarter" idx="12"/>
          </p:nvPr>
        </p:nvSpPr>
        <p:spPr>
          <a:xfrm>
            <a:off x="4843463" y="9181394"/>
            <a:ext cx="1908000" cy="1476000"/>
          </a:xfrm>
        </p:spPr>
        <p:txBody>
          <a:bodyPr/>
          <a:lstStyle/>
          <a:p>
            <a:pPr algn="ctr"/>
            <a:fld id="{B744A3BF-E1DC-41A0-8560-29A497E7BFAB}" type="slidenum">
              <a:rPr lang="en-GB" smtClean="0"/>
              <a:pPr algn="ctr"/>
              <a:t>4</a:t>
            </a:fld>
            <a:endParaRPr lang="en-GB" dirty="0"/>
          </a:p>
        </p:txBody>
      </p:sp>
      <p:sp useBgFill="1">
        <p:nvSpPr>
          <p:cNvPr id="8" name="TextBox 7">
            <a:extLst>
              <a:ext uri="{FF2B5EF4-FFF2-40B4-BE49-F238E27FC236}">
                <a16:creationId xmlns:a16="http://schemas.microsoft.com/office/drawing/2014/main" id="{26554A94-3E59-06CE-49C2-8E502CAE4BE0}"/>
              </a:ext>
            </a:extLst>
          </p:cNvPr>
          <p:cNvSpPr txBox="1"/>
          <p:nvPr/>
        </p:nvSpPr>
        <p:spPr>
          <a:xfrm>
            <a:off x="2480454" y="3600345"/>
            <a:ext cx="1908000" cy="1476000"/>
          </a:xfrm>
          <a:prstGeom prst="rect">
            <a:avLst/>
          </a:prstGeom>
          <a:ln w="7620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Net &amp; Wall Games:</a:t>
            </a:r>
          </a:p>
          <a:p>
            <a:pPr algn="ctr"/>
            <a:r>
              <a:rPr lang="en-GB" dirty="0"/>
              <a:t>Maintain and win a rally through Pickleball</a:t>
            </a:r>
          </a:p>
        </p:txBody>
      </p:sp>
      <p:sp useBgFill="1">
        <p:nvSpPr>
          <p:cNvPr id="9" name="TextBox 8">
            <a:extLst>
              <a:ext uri="{FF2B5EF4-FFF2-40B4-BE49-F238E27FC236}">
                <a16:creationId xmlns:a16="http://schemas.microsoft.com/office/drawing/2014/main" id="{A9E432DE-BE24-9BA3-2F27-5B911CB241F6}"/>
              </a:ext>
            </a:extLst>
          </p:cNvPr>
          <p:cNvSpPr txBox="1"/>
          <p:nvPr/>
        </p:nvSpPr>
        <p:spPr>
          <a:xfrm>
            <a:off x="4715237" y="3600345"/>
            <a:ext cx="1908000" cy="1476000"/>
          </a:xfrm>
          <a:prstGeom prst="rect">
            <a:avLst/>
          </a:prstGeom>
          <a:ln w="7620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Creative: Body control &amp; movements in Gymnastics &amp; Dance</a:t>
            </a:r>
          </a:p>
        </p:txBody>
      </p:sp>
      <p:sp useBgFill="1">
        <p:nvSpPr>
          <p:cNvPr id="10" name="TextBox 9">
            <a:extLst>
              <a:ext uri="{FF2B5EF4-FFF2-40B4-BE49-F238E27FC236}">
                <a16:creationId xmlns:a16="http://schemas.microsoft.com/office/drawing/2014/main" id="{9B93E7D8-CD7E-5DF7-DF05-DACE187B5C5C}"/>
              </a:ext>
            </a:extLst>
          </p:cNvPr>
          <p:cNvSpPr txBox="1"/>
          <p:nvPr/>
        </p:nvSpPr>
        <p:spPr>
          <a:xfrm>
            <a:off x="265916" y="3600345"/>
            <a:ext cx="1908000" cy="1476000"/>
          </a:xfrm>
          <a:prstGeom prst="rect">
            <a:avLst/>
          </a:prstGeom>
          <a:ln w="76200" cap="rnd">
            <a:solidFill>
              <a:srgbClr val="00B050"/>
            </a:solidFill>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Health: Long term benefits of exercise through circuits</a:t>
            </a:r>
          </a:p>
          <a:p>
            <a:pPr algn="ctr"/>
            <a:endParaRPr lang="en-GB" dirty="0"/>
          </a:p>
        </p:txBody>
      </p:sp>
      <p:sp useBgFill="1">
        <p:nvSpPr>
          <p:cNvPr id="11" name="TextBox 10">
            <a:extLst>
              <a:ext uri="{FF2B5EF4-FFF2-40B4-BE49-F238E27FC236}">
                <a16:creationId xmlns:a16="http://schemas.microsoft.com/office/drawing/2014/main" id="{0BD9F348-2FB3-D3D4-3F57-AEA39BA6A579}"/>
              </a:ext>
            </a:extLst>
          </p:cNvPr>
          <p:cNvSpPr txBox="1"/>
          <p:nvPr/>
        </p:nvSpPr>
        <p:spPr>
          <a:xfrm>
            <a:off x="263522" y="5425903"/>
            <a:ext cx="1908000" cy="1476000"/>
          </a:xfrm>
          <a:prstGeom prst="rect">
            <a:avLst/>
          </a:prstGeom>
          <a:ln w="7620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Invasion games: Basic skills and tactics to outwit opponents in Football</a:t>
            </a:r>
          </a:p>
        </p:txBody>
      </p:sp>
      <p:sp useBgFill="1">
        <p:nvSpPr>
          <p:cNvPr id="12" name="TextBox 11">
            <a:extLst>
              <a:ext uri="{FF2B5EF4-FFF2-40B4-BE49-F238E27FC236}">
                <a16:creationId xmlns:a16="http://schemas.microsoft.com/office/drawing/2014/main" id="{ED6D7EA9-9E92-E660-2F35-908289F28962}"/>
              </a:ext>
            </a:extLst>
          </p:cNvPr>
          <p:cNvSpPr txBox="1"/>
          <p:nvPr/>
        </p:nvSpPr>
        <p:spPr>
          <a:xfrm>
            <a:off x="231708" y="9061504"/>
            <a:ext cx="6371935" cy="369332"/>
          </a:xfrm>
          <a:prstGeom prst="rect">
            <a:avLst/>
          </a:prstGeom>
          <a:ln w="76200" cap="rnd">
            <a:solidFill>
              <a:srgbClr val="00B050"/>
            </a:solidFill>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Health: Long term benefits of exercise through running</a:t>
            </a:r>
          </a:p>
        </p:txBody>
      </p:sp>
      <p:sp useBgFill="1">
        <p:nvSpPr>
          <p:cNvPr id="13" name="TextBox 12">
            <a:extLst>
              <a:ext uri="{FF2B5EF4-FFF2-40B4-BE49-F238E27FC236}">
                <a16:creationId xmlns:a16="http://schemas.microsoft.com/office/drawing/2014/main" id="{7C88B8E9-EDD0-FDF7-C5A6-B380ED01B028}"/>
              </a:ext>
            </a:extLst>
          </p:cNvPr>
          <p:cNvSpPr txBox="1"/>
          <p:nvPr/>
        </p:nvSpPr>
        <p:spPr>
          <a:xfrm>
            <a:off x="4715234" y="5420288"/>
            <a:ext cx="1908000" cy="1476000"/>
          </a:xfrm>
          <a:prstGeom prst="rect">
            <a:avLst/>
          </a:prstGeom>
          <a:ln w="7620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Athletics: run, jump, throw and officiate </a:t>
            </a:r>
          </a:p>
          <a:p>
            <a:pPr algn="ctr"/>
            <a:endParaRPr lang="en-GB" dirty="0"/>
          </a:p>
          <a:p>
            <a:pPr algn="ctr"/>
            <a:endParaRPr lang="en-GB" dirty="0"/>
          </a:p>
        </p:txBody>
      </p:sp>
      <p:sp useBgFill="1">
        <p:nvSpPr>
          <p:cNvPr id="14" name="TextBox 13">
            <a:extLst>
              <a:ext uri="{FF2B5EF4-FFF2-40B4-BE49-F238E27FC236}">
                <a16:creationId xmlns:a16="http://schemas.microsoft.com/office/drawing/2014/main" id="{E8B5886D-7249-14CD-7C40-0687EA23363C}"/>
              </a:ext>
            </a:extLst>
          </p:cNvPr>
          <p:cNvSpPr txBox="1"/>
          <p:nvPr/>
        </p:nvSpPr>
        <p:spPr>
          <a:xfrm>
            <a:off x="2489378" y="5425903"/>
            <a:ext cx="1908000" cy="1476000"/>
          </a:xfrm>
          <a:prstGeom prst="rect">
            <a:avLst/>
          </a:prstGeom>
          <a:ln w="7620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Strike &amp; Field: Bowling, batting and fielding with accuracy</a:t>
            </a:r>
          </a:p>
          <a:p>
            <a:pPr algn="ctr"/>
            <a:endParaRPr lang="en-GB" dirty="0"/>
          </a:p>
        </p:txBody>
      </p:sp>
      <p:sp useBgFill="1">
        <p:nvSpPr>
          <p:cNvPr id="17" name="TextBox 16">
            <a:extLst>
              <a:ext uri="{FF2B5EF4-FFF2-40B4-BE49-F238E27FC236}">
                <a16:creationId xmlns:a16="http://schemas.microsoft.com/office/drawing/2014/main" id="{23301808-2F84-ED8E-DD18-B47F550650E7}"/>
              </a:ext>
            </a:extLst>
          </p:cNvPr>
          <p:cNvSpPr txBox="1"/>
          <p:nvPr/>
        </p:nvSpPr>
        <p:spPr>
          <a:xfrm>
            <a:off x="2480454" y="7240232"/>
            <a:ext cx="4142783" cy="1477328"/>
          </a:xfrm>
          <a:prstGeom prst="rect">
            <a:avLst/>
          </a:prstGeom>
          <a:ln w="76200" cap="rnd">
            <a:solidFill>
              <a:srgbClr val="E46C0A"/>
            </a:solidFill>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Competition/PD:</a:t>
            </a:r>
          </a:p>
          <a:p>
            <a:pPr algn="ctr"/>
            <a:r>
              <a:rPr lang="en-GB" dirty="0"/>
              <a:t>Understanding healthy competition in sport</a:t>
            </a:r>
          </a:p>
          <a:p>
            <a:pPr algn="ctr"/>
            <a:endParaRPr lang="en-GB" dirty="0"/>
          </a:p>
          <a:p>
            <a:pPr algn="ctr"/>
            <a:r>
              <a:rPr lang="en-GB" dirty="0"/>
              <a:t>Teamwork, fitness and movement skills</a:t>
            </a:r>
          </a:p>
        </p:txBody>
      </p:sp>
      <p:grpSp>
        <p:nvGrpSpPr>
          <p:cNvPr id="25" name="Group 24">
            <a:extLst>
              <a:ext uri="{FF2B5EF4-FFF2-40B4-BE49-F238E27FC236}">
                <a16:creationId xmlns:a16="http://schemas.microsoft.com/office/drawing/2014/main" id="{1665C445-6CD2-C95F-55C5-84F846052013}"/>
              </a:ext>
            </a:extLst>
          </p:cNvPr>
          <p:cNvGrpSpPr/>
          <p:nvPr/>
        </p:nvGrpSpPr>
        <p:grpSpPr>
          <a:xfrm>
            <a:off x="261078" y="7229399"/>
            <a:ext cx="1912544" cy="1489673"/>
            <a:chOff x="244300" y="4049968"/>
            <a:chExt cx="1912544" cy="1489673"/>
          </a:xfrm>
        </p:grpSpPr>
        <p:sp useBgFill="1">
          <p:nvSpPr>
            <p:cNvPr id="16" name="TextBox 15">
              <a:extLst>
                <a:ext uri="{FF2B5EF4-FFF2-40B4-BE49-F238E27FC236}">
                  <a16:creationId xmlns:a16="http://schemas.microsoft.com/office/drawing/2014/main" id="{D9F9E7EF-4F46-EA93-9B0B-E1D64A761E48}"/>
                </a:ext>
              </a:extLst>
            </p:cNvPr>
            <p:cNvSpPr txBox="1"/>
            <p:nvPr/>
          </p:nvSpPr>
          <p:spPr>
            <a:xfrm>
              <a:off x="248844" y="4053377"/>
              <a:ext cx="1908000" cy="1476000"/>
            </a:xfrm>
            <a:prstGeom prst="rect">
              <a:avLst/>
            </a:prstGeom>
            <a:ln w="7620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Sporting values: Understanding of skills, tactics &amp; values through Netball or Rugby</a:t>
              </a:r>
            </a:p>
          </p:txBody>
        </p:sp>
        <p:cxnSp>
          <p:nvCxnSpPr>
            <p:cNvPr id="19" name="Straight Connector 18">
              <a:extLst>
                <a:ext uri="{FF2B5EF4-FFF2-40B4-BE49-F238E27FC236}">
                  <a16:creationId xmlns:a16="http://schemas.microsoft.com/office/drawing/2014/main" id="{2183ADB1-F74D-F008-8391-2CDA9B70AD0D}"/>
                </a:ext>
              </a:extLst>
            </p:cNvPr>
            <p:cNvCxnSpPr>
              <a:cxnSpLocks/>
            </p:cNvCxnSpPr>
            <p:nvPr/>
          </p:nvCxnSpPr>
          <p:spPr>
            <a:xfrm>
              <a:off x="2156844" y="4049968"/>
              <a:ext cx="0" cy="1440000"/>
            </a:xfrm>
            <a:prstGeom prst="line">
              <a:avLst/>
            </a:prstGeom>
            <a:ln w="76200" cap="rnd">
              <a:solidFill>
                <a:srgbClr val="E46C0A"/>
              </a:solidFill>
              <a:roun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54FCAC3-223F-1AE5-BAF7-6A0DB9C560D3}"/>
                </a:ext>
              </a:extLst>
            </p:cNvPr>
            <p:cNvCxnSpPr>
              <a:cxnSpLocks/>
            </p:cNvCxnSpPr>
            <p:nvPr/>
          </p:nvCxnSpPr>
          <p:spPr>
            <a:xfrm>
              <a:off x="244300" y="5539641"/>
              <a:ext cx="1908000" cy="0"/>
            </a:xfrm>
            <a:prstGeom prst="line">
              <a:avLst/>
            </a:prstGeom>
            <a:ln w="76200" cap="rnd">
              <a:solidFill>
                <a:srgbClr val="E46C0A"/>
              </a:solidFill>
              <a:round/>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CF0CBFC9-C8F8-E855-0B5E-4038E8580447}"/>
              </a:ext>
            </a:extLst>
          </p:cNvPr>
          <p:cNvSpPr txBox="1"/>
          <p:nvPr/>
        </p:nvSpPr>
        <p:spPr>
          <a:xfrm>
            <a:off x="116122" y="293615"/>
            <a:ext cx="6741877" cy="2862322"/>
          </a:xfrm>
          <a:prstGeom prst="rect">
            <a:avLst/>
          </a:prstGeom>
          <a:noFill/>
        </p:spPr>
        <p:txBody>
          <a:bodyPr wrap="square" rtlCol="0">
            <a:spAutoFit/>
          </a:bodyPr>
          <a:lstStyle/>
          <a:p>
            <a:pPr algn="ctr"/>
            <a:r>
              <a:rPr lang="en-GB" b="1" dirty="0"/>
              <a:t>Year 7 Curriculum</a:t>
            </a:r>
          </a:p>
          <a:p>
            <a:pPr algn="ctr"/>
            <a:endParaRPr lang="en-GB" dirty="0"/>
          </a:p>
          <a:p>
            <a:pPr algn="ctr"/>
            <a:r>
              <a:rPr lang="en-GB" dirty="0"/>
              <a:t>Introduction to HPE – Intent and expectations</a:t>
            </a:r>
          </a:p>
          <a:p>
            <a:pPr algn="ctr"/>
            <a:endParaRPr lang="en-GB" dirty="0"/>
          </a:p>
          <a:p>
            <a:pPr algn="ctr"/>
            <a:r>
              <a:rPr lang="en-GB" dirty="0"/>
              <a:t>Green – Benefits of exercise on health</a:t>
            </a:r>
          </a:p>
          <a:p>
            <a:pPr algn="ctr"/>
            <a:endParaRPr lang="en-GB" dirty="0"/>
          </a:p>
          <a:p>
            <a:pPr algn="ctr"/>
            <a:r>
              <a:rPr lang="en-GB" dirty="0"/>
              <a:t>Yellow – Physical Education blocks focused on motor competence</a:t>
            </a:r>
          </a:p>
          <a:p>
            <a:pPr algn="ctr"/>
            <a:endParaRPr lang="en-GB" dirty="0"/>
          </a:p>
          <a:p>
            <a:pPr algn="ctr"/>
            <a:r>
              <a:rPr lang="en-GB" dirty="0"/>
              <a:t>Orange – Opportunities for personal development through exercise &amp; sport</a:t>
            </a:r>
          </a:p>
        </p:txBody>
      </p:sp>
    </p:spTree>
    <p:extLst>
      <p:ext uri="{BB962C8B-B14F-4D97-AF65-F5344CB8AC3E}">
        <p14:creationId xmlns:p14="http://schemas.microsoft.com/office/powerpoint/2010/main" val="771515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C7AA9-E361-05F5-B6A5-70234BA87180}"/>
            </a:ext>
          </a:extLst>
        </p:cNvPr>
        <p:cNvGrpSpPr/>
        <p:nvPr/>
      </p:nvGrpSpPr>
      <p:grpSpPr>
        <a:xfrm>
          <a:off x="0" y="0"/>
          <a:ext cx="0" cy="0"/>
          <a:chOff x="0" y="0"/>
          <a:chExt cx="0" cy="0"/>
        </a:xfrm>
      </p:grpSpPr>
      <p:sp useBgFill="1">
        <p:nvSpPr>
          <p:cNvPr id="8" name="TextBox 7">
            <a:extLst>
              <a:ext uri="{FF2B5EF4-FFF2-40B4-BE49-F238E27FC236}">
                <a16:creationId xmlns:a16="http://schemas.microsoft.com/office/drawing/2014/main" id="{F197B4A3-A1CB-463D-FA2E-49420009B733}"/>
              </a:ext>
            </a:extLst>
          </p:cNvPr>
          <p:cNvSpPr txBox="1"/>
          <p:nvPr/>
        </p:nvSpPr>
        <p:spPr>
          <a:xfrm>
            <a:off x="87927" y="2017966"/>
            <a:ext cx="2160000" cy="1477328"/>
          </a:xfrm>
          <a:prstGeom prst="rect">
            <a:avLst/>
          </a:prstGeom>
          <a:ln w="5715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Net &amp; Wall Games:</a:t>
            </a:r>
          </a:p>
          <a:p>
            <a:pPr algn="ctr"/>
            <a:r>
              <a:rPr lang="en-GB" dirty="0"/>
              <a:t>Skills &amp; tactics in Pickleball &amp; Badminton</a:t>
            </a:r>
          </a:p>
          <a:p>
            <a:pPr algn="ctr"/>
            <a:endParaRPr lang="en-GB" dirty="0"/>
          </a:p>
        </p:txBody>
      </p:sp>
      <p:sp useBgFill="1">
        <p:nvSpPr>
          <p:cNvPr id="9" name="TextBox 8">
            <a:extLst>
              <a:ext uri="{FF2B5EF4-FFF2-40B4-BE49-F238E27FC236}">
                <a16:creationId xmlns:a16="http://schemas.microsoft.com/office/drawing/2014/main" id="{67109248-20C5-A010-FAC7-CAA511E25818}"/>
              </a:ext>
            </a:extLst>
          </p:cNvPr>
          <p:cNvSpPr txBox="1"/>
          <p:nvPr/>
        </p:nvSpPr>
        <p:spPr>
          <a:xfrm>
            <a:off x="4601684" y="2020393"/>
            <a:ext cx="2160000" cy="1476000"/>
          </a:xfrm>
          <a:prstGeom prst="rect">
            <a:avLst/>
          </a:prstGeom>
          <a:ln w="5715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Creative: </a:t>
            </a:r>
          </a:p>
          <a:p>
            <a:pPr algn="ctr"/>
            <a:r>
              <a:rPr lang="en-GB" dirty="0"/>
              <a:t>Body control, movements &amp; sequences in Gymnastics &amp; Dance</a:t>
            </a:r>
          </a:p>
        </p:txBody>
      </p:sp>
      <p:sp useBgFill="1">
        <p:nvSpPr>
          <p:cNvPr id="10" name="TextBox 9">
            <a:extLst>
              <a:ext uri="{FF2B5EF4-FFF2-40B4-BE49-F238E27FC236}">
                <a16:creationId xmlns:a16="http://schemas.microsoft.com/office/drawing/2014/main" id="{03FF63D8-CD09-C177-9B12-E659C2165ACA}"/>
              </a:ext>
            </a:extLst>
          </p:cNvPr>
          <p:cNvSpPr txBox="1"/>
          <p:nvPr/>
        </p:nvSpPr>
        <p:spPr>
          <a:xfrm>
            <a:off x="4599969" y="8297535"/>
            <a:ext cx="2160000" cy="1476000"/>
          </a:xfrm>
          <a:prstGeom prst="rect">
            <a:avLst/>
          </a:prstGeom>
          <a:ln w="57150" cap="rnd">
            <a:solidFill>
              <a:srgbClr val="00B050"/>
            </a:solidFill>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Health: </a:t>
            </a:r>
          </a:p>
          <a:p>
            <a:pPr algn="ctr"/>
            <a:r>
              <a:rPr lang="en-GB" dirty="0"/>
              <a:t>Understand how to plan &amp; implement a personal training programme</a:t>
            </a:r>
          </a:p>
        </p:txBody>
      </p:sp>
      <p:sp useBgFill="1">
        <p:nvSpPr>
          <p:cNvPr id="11" name="TextBox 10">
            <a:extLst>
              <a:ext uri="{FF2B5EF4-FFF2-40B4-BE49-F238E27FC236}">
                <a16:creationId xmlns:a16="http://schemas.microsoft.com/office/drawing/2014/main" id="{20C44503-3D29-043C-77D0-991FF403A595}"/>
              </a:ext>
            </a:extLst>
          </p:cNvPr>
          <p:cNvSpPr txBox="1"/>
          <p:nvPr/>
        </p:nvSpPr>
        <p:spPr>
          <a:xfrm>
            <a:off x="87927" y="3598521"/>
            <a:ext cx="2160000" cy="1477328"/>
          </a:xfrm>
          <a:prstGeom prst="rect">
            <a:avLst/>
          </a:prstGeom>
          <a:ln w="5715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Invasion games: </a:t>
            </a:r>
          </a:p>
          <a:p>
            <a:pPr algn="ctr"/>
            <a:r>
              <a:rPr lang="en-GB" dirty="0"/>
              <a:t>Skills, strategies &amp; tactics to outwit opponents in Football</a:t>
            </a:r>
          </a:p>
        </p:txBody>
      </p:sp>
      <p:sp useBgFill="1">
        <p:nvSpPr>
          <p:cNvPr id="12" name="TextBox 11">
            <a:extLst>
              <a:ext uri="{FF2B5EF4-FFF2-40B4-BE49-F238E27FC236}">
                <a16:creationId xmlns:a16="http://schemas.microsoft.com/office/drawing/2014/main" id="{951BA538-209D-1619-52D7-6BB424EEA6BB}"/>
              </a:ext>
            </a:extLst>
          </p:cNvPr>
          <p:cNvSpPr txBox="1"/>
          <p:nvPr/>
        </p:nvSpPr>
        <p:spPr>
          <a:xfrm>
            <a:off x="87927" y="8295511"/>
            <a:ext cx="2160000" cy="1476000"/>
          </a:xfrm>
          <a:prstGeom prst="rect">
            <a:avLst/>
          </a:prstGeom>
          <a:ln w="57150" cap="rnd">
            <a:solidFill>
              <a:srgbClr val="00B050"/>
            </a:solidFill>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Health:</a:t>
            </a:r>
          </a:p>
          <a:p>
            <a:pPr algn="ctr"/>
            <a:r>
              <a:rPr lang="en-GB" dirty="0"/>
              <a:t>Long term benefits of exercise through running</a:t>
            </a:r>
          </a:p>
          <a:p>
            <a:pPr algn="ctr"/>
            <a:endParaRPr lang="en-GB" dirty="0"/>
          </a:p>
        </p:txBody>
      </p:sp>
      <p:sp useBgFill="1">
        <p:nvSpPr>
          <p:cNvPr id="13" name="TextBox 12">
            <a:extLst>
              <a:ext uri="{FF2B5EF4-FFF2-40B4-BE49-F238E27FC236}">
                <a16:creationId xmlns:a16="http://schemas.microsoft.com/office/drawing/2014/main" id="{07ADDD27-5D90-3FED-7D14-0455E6D9FBE0}"/>
              </a:ext>
            </a:extLst>
          </p:cNvPr>
          <p:cNvSpPr txBox="1"/>
          <p:nvPr/>
        </p:nvSpPr>
        <p:spPr>
          <a:xfrm>
            <a:off x="4599969" y="3595540"/>
            <a:ext cx="2160000" cy="1476000"/>
          </a:xfrm>
          <a:prstGeom prst="rect">
            <a:avLst/>
          </a:prstGeom>
          <a:ln w="5715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Athletics:</a:t>
            </a:r>
          </a:p>
          <a:p>
            <a:pPr algn="ctr"/>
            <a:r>
              <a:rPr lang="en-GB" dirty="0"/>
              <a:t>Run, jump, throw &amp; officiate </a:t>
            </a:r>
          </a:p>
          <a:p>
            <a:pPr algn="ctr"/>
            <a:endParaRPr lang="en-GB" dirty="0"/>
          </a:p>
          <a:p>
            <a:pPr algn="ctr"/>
            <a:endParaRPr lang="en-GB" dirty="0"/>
          </a:p>
          <a:p>
            <a:pPr algn="ctr"/>
            <a:endParaRPr lang="en-GB" dirty="0"/>
          </a:p>
        </p:txBody>
      </p:sp>
      <p:sp useBgFill="1">
        <p:nvSpPr>
          <p:cNvPr id="14" name="TextBox 13">
            <a:extLst>
              <a:ext uri="{FF2B5EF4-FFF2-40B4-BE49-F238E27FC236}">
                <a16:creationId xmlns:a16="http://schemas.microsoft.com/office/drawing/2014/main" id="{4F7FCEB8-62BA-58CD-51C6-02BCD4CE65A1}"/>
              </a:ext>
            </a:extLst>
          </p:cNvPr>
          <p:cNvSpPr txBox="1"/>
          <p:nvPr/>
        </p:nvSpPr>
        <p:spPr>
          <a:xfrm>
            <a:off x="87927" y="5163332"/>
            <a:ext cx="2160000" cy="1476000"/>
          </a:xfrm>
          <a:prstGeom prst="rect">
            <a:avLst/>
          </a:prstGeom>
          <a:ln w="5715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Strike &amp; Field: Bowling, batting &amp; fielding with accuracy</a:t>
            </a:r>
          </a:p>
          <a:p>
            <a:pPr algn="ctr"/>
            <a:endParaRPr lang="en-GB" dirty="0"/>
          </a:p>
          <a:p>
            <a:pPr algn="ctr"/>
            <a:endParaRPr lang="en-GB" dirty="0"/>
          </a:p>
        </p:txBody>
      </p:sp>
      <p:sp useBgFill="1">
        <p:nvSpPr>
          <p:cNvPr id="15" name="TextBox 14">
            <a:extLst>
              <a:ext uri="{FF2B5EF4-FFF2-40B4-BE49-F238E27FC236}">
                <a16:creationId xmlns:a16="http://schemas.microsoft.com/office/drawing/2014/main" id="{F6BE88A2-4CD7-FEFB-7140-6D2F2A61F146}"/>
              </a:ext>
            </a:extLst>
          </p:cNvPr>
          <p:cNvSpPr txBox="1"/>
          <p:nvPr/>
        </p:nvSpPr>
        <p:spPr>
          <a:xfrm>
            <a:off x="4599969" y="5163332"/>
            <a:ext cx="2160000" cy="1476000"/>
          </a:xfrm>
          <a:prstGeom prst="rect">
            <a:avLst/>
          </a:prstGeom>
          <a:ln w="57150" cap="rnd">
            <a:solidFill>
              <a:srgbClr val="E46C0A"/>
            </a:solidFill>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OAA/PD:</a:t>
            </a:r>
          </a:p>
          <a:p>
            <a:pPr algn="ctr"/>
            <a:r>
              <a:rPr lang="en-GB" dirty="0"/>
              <a:t> Teamwork, fitness &amp; movement skills</a:t>
            </a:r>
          </a:p>
          <a:p>
            <a:pPr algn="ctr"/>
            <a:endParaRPr lang="en-GB" dirty="0"/>
          </a:p>
          <a:p>
            <a:pPr algn="ctr"/>
            <a:endParaRPr lang="en-GB" dirty="0"/>
          </a:p>
        </p:txBody>
      </p:sp>
      <p:sp useBgFill="1">
        <p:nvSpPr>
          <p:cNvPr id="17" name="TextBox 16">
            <a:extLst>
              <a:ext uri="{FF2B5EF4-FFF2-40B4-BE49-F238E27FC236}">
                <a16:creationId xmlns:a16="http://schemas.microsoft.com/office/drawing/2014/main" id="{572B37E6-6A07-6A47-2A6B-786030B73653}"/>
              </a:ext>
            </a:extLst>
          </p:cNvPr>
          <p:cNvSpPr txBox="1"/>
          <p:nvPr/>
        </p:nvSpPr>
        <p:spPr>
          <a:xfrm>
            <a:off x="2349000" y="6725227"/>
            <a:ext cx="2160000" cy="1476000"/>
          </a:xfrm>
          <a:prstGeom prst="rect">
            <a:avLst/>
          </a:prstGeom>
          <a:ln w="57150" cap="rnd">
            <a:solidFill>
              <a:srgbClr val="E46C0A"/>
            </a:solidFill>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Competition/PD:</a:t>
            </a:r>
          </a:p>
          <a:p>
            <a:pPr algn="ctr"/>
            <a:r>
              <a:rPr lang="en-GB" dirty="0"/>
              <a:t>Understanding being part of a team and experiencing healthy competition in sport</a:t>
            </a:r>
          </a:p>
        </p:txBody>
      </p:sp>
      <p:sp useBgFill="1">
        <p:nvSpPr>
          <p:cNvPr id="2" name="TextBox 1">
            <a:extLst>
              <a:ext uri="{FF2B5EF4-FFF2-40B4-BE49-F238E27FC236}">
                <a16:creationId xmlns:a16="http://schemas.microsoft.com/office/drawing/2014/main" id="{3F8B135B-A734-C43F-B6BC-ECDE6C23A246}"/>
              </a:ext>
            </a:extLst>
          </p:cNvPr>
          <p:cNvSpPr txBox="1"/>
          <p:nvPr/>
        </p:nvSpPr>
        <p:spPr>
          <a:xfrm>
            <a:off x="2343948" y="8295511"/>
            <a:ext cx="2160000" cy="1476000"/>
          </a:xfrm>
          <a:prstGeom prst="rect">
            <a:avLst/>
          </a:prstGeom>
          <a:ln w="57150" cap="rnd">
            <a:solidFill>
              <a:srgbClr val="00B050"/>
            </a:solidFill>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Health: </a:t>
            </a:r>
          </a:p>
          <a:p>
            <a:pPr algn="ctr"/>
            <a:r>
              <a:rPr lang="en-GB" dirty="0"/>
              <a:t>Benefits of exercise through fitness classes </a:t>
            </a:r>
          </a:p>
        </p:txBody>
      </p:sp>
      <p:sp useBgFill="1">
        <p:nvSpPr>
          <p:cNvPr id="3" name="TextBox 2">
            <a:extLst>
              <a:ext uri="{FF2B5EF4-FFF2-40B4-BE49-F238E27FC236}">
                <a16:creationId xmlns:a16="http://schemas.microsoft.com/office/drawing/2014/main" id="{483AED14-0182-D4B9-192F-5B12A1D8393F}"/>
              </a:ext>
            </a:extLst>
          </p:cNvPr>
          <p:cNvSpPr txBox="1"/>
          <p:nvPr/>
        </p:nvSpPr>
        <p:spPr>
          <a:xfrm>
            <a:off x="2349000" y="2017966"/>
            <a:ext cx="2160000" cy="1477328"/>
          </a:xfrm>
          <a:prstGeom prst="rect">
            <a:avLst/>
          </a:prstGeom>
          <a:ln w="5715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Invasion games: adapt invasion skills &amp; tactics through Basketball.</a:t>
            </a:r>
          </a:p>
          <a:p>
            <a:pPr algn="ctr"/>
            <a:endParaRPr lang="en-GB" dirty="0"/>
          </a:p>
        </p:txBody>
      </p:sp>
      <p:sp useBgFill="1">
        <p:nvSpPr>
          <p:cNvPr id="5" name="TextBox 4">
            <a:extLst>
              <a:ext uri="{FF2B5EF4-FFF2-40B4-BE49-F238E27FC236}">
                <a16:creationId xmlns:a16="http://schemas.microsoft.com/office/drawing/2014/main" id="{D72AE04A-DBE7-6CCD-020C-A39B6DE958B4}"/>
              </a:ext>
            </a:extLst>
          </p:cNvPr>
          <p:cNvSpPr txBox="1"/>
          <p:nvPr/>
        </p:nvSpPr>
        <p:spPr>
          <a:xfrm>
            <a:off x="2343948" y="3601437"/>
            <a:ext cx="2160000" cy="1477328"/>
          </a:xfrm>
          <a:prstGeom prst="rect">
            <a:avLst/>
          </a:prstGeom>
          <a:ln w="5715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Invasion games: Adapt invasion skills &amp; tactics through Australian Rules or Rugby.</a:t>
            </a:r>
          </a:p>
        </p:txBody>
      </p:sp>
      <p:sp useBgFill="1">
        <p:nvSpPr>
          <p:cNvPr id="6" name="TextBox 5">
            <a:extLst>
              <a:ext uri="{FF2B5EF4-FFF2-40B4-BE49-F238E27FC236}">
                <a16:creationId xmlns:a16="http://schemas.microsoft.com/office/drawing/2014/main" id="{904CC114-A25F-73E4-62A4-EA48F50F729B}"/>
              </a:ext>
            </a:extLst>
          </p:cNvPr>
          <p:cNvSpPr txBox="1"/>
          <p:nvPr/>
        </p:nvSpPr>
        <p:spPr>
          <a:xfrm>
            <a:off x="87927" y="6725227"/>
            <a:ext cx="2160000" cy="1476000"/>
          </a:xfrm>
          <a:prstGeom prst="rect">
            <a:avLst/>
          </a:prstGeom>
          <a:ln w="57150" cap="rnd">
            <a:solidFill>
              <a:srgbClr val="E46C0A"/>
            </a:solidFill>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Leadership/PD:</a:t>
            </a:r>
          </a:p>
          <a:p>
            <a:pPr algn="ctr"/>
            <a:r>
              <a:rPr lang="en-GB" dirty="0"/>
              <a:t>Effective personal behaviours, planning and communicating through leadership</a:t>
            </a:r>
          </a:p>
        </p:txBody>
      </p:sp>
      <p:sp useBgFill="1">
        <p:nvSpPr>
          <p:cNvPr id="7" name="TextBox 6">
            <a:extLst>
              <a:ext uri="{FF2B5EF4-FFF2-40B4-BE49-F238E27FC236}">
                <a16:creationId xmlns:a16="http://schemas.microsoft.com/office/drawing/2014/main" id="{8703EC18-DB66-6FAC-B5AC-16FD7C598190}"/>
              </a:ext>
            </a:extLst>
          </p:cNvPr>
          <p:cNvSpPr txBox="1"/>
          <p:nvPr/>
        </p:nvSpPr>
        <p:spPr>
          <a:xfrm>
            <a:off x="4599969" y="6713928"/>
            <a:ext cx="2160000" cy="1476000"/>
          </a:xfrm>
          <a:prstGeom prst="rect">
            <a:avLst/>
          </a:prstGeom>
          <a:ln w="57150" cap="rnd">
            <a:solidFill>
              <a:srgbClr val="00B050"/>
            </a:solidFill>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Health:</a:t>
            </a:r>
          </a:p>
          <a:p>
            <a:pPr algn="ctr"/>
            <a:r>
              <a:rPr lang="en-GB" dirty="0"/>
              <a:t>Understand the importance of &amp; techniques for resistance training</a:t>
            </a:r>
          </a:p>
        </p:txBody>
      </p:sp>
      <p:grpSp>
        <p:nvGrpSpPr>
          <p:cNvPr id="24" name="Group 23">
            <a:extLst>
              <a:ext uri="{FF2B5EF4-FFF2-40B4-BE49-F238E27FC236}">
                <a16:creationId xmlns:a16="http://schemas.microsoft.com/office/drawing/2014/main" id="{FE5F7DFE-0458-8C6F-BBCD-621F6FDA82A2}"/>
              </a:ext>
            </a:extLst>
          </p:cNvPr>
          <p:cNvGrpSpPr/>
          <p:nvPr/>
        </p:nvGrpSpPr>
        <p:grpSpPr>
          <a:xfrm>
            <a:off x="2349000" y="5163332"/>
            <a:ext cx="2160000" cy="1476000"/>
            <a:chOff x="2343948" y="3463905"/>
            <a:chExt cx="2214000" cy="1476000"/>
          </a:xfrm>
        </p:grpSpPr>
        <p:sp useBgFill="1">
          <p:nvSpPr>
            <p:cNvPr id="16" name="TextBox 15">
              <a:extLst>
                <a:ext uri="{FF2B5EF4-FFF2-40B4-BE49-F238E27FC236}">
                  <a16:creationId xmlns:a16="http://schemas.microsoft.com/office/drawing/2014/main" id="{D8C2827E-793A-4C55-661A-3278135CD37D}"/>
                </a:ext>
              </a:extLst>
            </p:cNvPr>
            <p:cNvSpPr txBox="1"/>
            <p:nvPr/>
          </p:nvSpPr>
          <p:spPr>
            <a:xfrm>
              <a:off x="2343948" y="3463905"/>
              <a:ext cx="2214000" cy="1476000"/>
            </a:xfrm>
            <a:prstGeom prst="rect">
              <a:avLst/>
            </a:prstGeom>
            <a:ln w="57150" cap="rnd">
              <a:round/>
            </a:ln>
            <a:effectLst/>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dirty="0"/>
                <a:t>Sporting values: Understanding of skills, tactics &amp; values through Netball or Rugby</a:t>
              </a:r>
            </a:p>
          </p:txBody>
        </p:sp>
        <p:cxnSp>
          <p:nvCxnSpPr>
            <p:cNvPr id="19" name="Straight Connector 18">
              <a:extLst>
                <a:ext uri="{FF2B5EF4-FFF2-40B4-BE49-F238E27FC236}">
                  <a16:creationId xmlns:a16="http://schemas.microsoft.com/office/drawing/2014/main" id="{F7987615-4850-FB3B-EF48-2C4097F2F392}"/>
                </a:ext>
              </a:extLst>
            </p:cNvPr>
            <p:cNvCxnSpPr>
              <a:cxnSpLocks/>
            </p:cNvCxnSpPr>
            <p:nvPr/>
          </p:nvCxnSpPr>
          <p:spPr>
            <a:xfrm>
              <a:off x="4553195" y="3463905"/>
              <a:ext cx="0" cy="1458000"/>
            </a:xfrm>
            <a:prstGeom prst="line">
              <a:avLst/>
            </a:prstGeom>
            <a:ln w="57150" cap="rnd">
              <a:solidFill>
                <a:srgbClr val="E46C0A"/>
              </a:solidFill>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B144DA5-2AD7-7B04-3529-D2FF35EF0793}"/>
                </a:ext>
              </a:extLst>
            </p:cNvPr>
            <p:cNvCxnSpPr>
              <a:cxnSpLocks/>
            </p:cNvCxnSpPr>
            <p:nvPr/>
          </p:nvCxnSpPr>
          <p:spPr>
            <a:xfrm>
              <a:off x="2343948" y="4934809"/>
              <a:ext cx="2210239" cy="0"/>
            </a:xfrm>
            <a:prstGeom prst="line">
              <a:avLst/>
            </a:prstGeom>
            <a:ln w="57150" cap="rnd">
              <a:solidFill>
                <a:srgbClr val="E46C0A"/>
              </a:solidFill>
              <a:round/>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E9B1D5E9-46AB-E83C-58CF-B077E171202C}"/>
              </a:ext>
            </a:extLst>
          </p:cNvPr>
          <p:cNvSpPr txBox="1"/>
          <p:nvPr/>
        </p:nvSpPr>
        <p:spPr>
          <a:xfrm>
            <a:off x="87927" y="334008"/>
            <a:ext cx="6672042" cy="1200329"/>
          </a:xfrm>
          <a:prstGeom prst="rect">
            <a:avLst/>
          </a:prstGeom>
          <a:noFill/>
        </p:spPr>
        <p:txBody>
          <a:bodyPr wrap="square" rtlCol="0">
            <a:spAutoFit/>
          </a:bodyPr>
          <a:lstStyle/>
          <a:p>
            <a:pPr algn="ctr"/>
            <a:r>
              <a:rPr lang="en-GB" b="1" dirty="0"/>
              <a:t>Year 8 &amp; 9 Curriculum</a:t>
            </a:r>
          </a:p>
          <a:p>
            <a:pPr algn="ctr"/>
            <a:endParaRPr lang="en-GB" dirty="0"/>
          </a:p>
          <a:p>
            <a:pPr algn="ctr"/>
            <a:r>
              <a:rPr lang="en-GB" dirty="0"/>
              <a:t>Over the two years, all pupils will work through and aspire to complete the following blocks</a:t>
            </a:r>
          </a:p>
        </p:txBody>
      </p:sp>
    </p:spTree>
    <p:extLst>
      <p:ext uri="{BB962C8B-B14F-4D97-AF65-F5344CB8AC3E}">
        <p14:creationId xmlns:p14="http://schemas.microsoft.com/office/powerpoint/2010/main" val="3996794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8EEE2-0031-39F4-96A4-234FF96674B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EC854EC-0F6E-6F78-C7D8-93A246A9B20D}"/>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92CC3D97-C6C6-88DA-BCD5-DBA4F9D0F896}"/>
              </a:ext>
            </a:extLst>
          </p:cNvPr>
          <p:cNvSpPr>
            <a:spLocks noGrp="1"/>
          </p:cNvSpPr>
          <p:nvPr>
            <p:ph type="sldNum" sz="quarter" idx="12"/>
          </p:nvPr>
        </p:nvSpPr>
        <p:spPr/>
        <p:txBody>
          <a:bodyPr/>
          <a:lstStyle/>
          <a:p>
            <a:fld id="{B744A3BF-E1DC-41A0-8560-29A497E7BFAB}" type="slidenum">
              <a:rPr lang="en-GB" smtClean="0"/>
              <a:t>6</a:t>
            </a:fld>
            <a:endParaRPr lang="en-GB"/>
          </a:p>
        </p:txBody>
      </p:sp>
      <p:pic>
        <p:nvPicPr>
          <p:cNvPr id="6" name="Picture 5">
            <a:extLst>
              <a:ext uri="{FF2B5EF4-FFF2-40B4-BE49-F238E27FC236}">
                <a16:creationId xmlns:a16="http://schemas.microsoft.com/office/drawing/2014/main" id="{D1302CCA-E297-59F1-46AB-520DE5EF996A}"/>
              </a:ext>
            </a:extLst>
          </p:cNvPr>
          <p:cNvPicPr>
            <a:picLocks noChangeAspect="1"/>
          </p:cNvPicPr>
          <p:nvPr/>
        </p:nvPicPr>
        <p:blipFill>
          <a:blip r:embed="rId2"/>
          <a:stretch>
            <a:fillRect/>
          </a:stretch>
        </p:blipFill>
        <p:spPr>
          <a:xfrm rot="5400000">
            <a:off x="-1326800" y="1716497"/>
            <a:ext cx="9511597" cy="6473006"/>
          </a:xfrm>
          <a:prstGeom prst="rect">
            <a:avLst/>
          </a:prstGeom>
        </p:spPr>
      </p:pic>
    </p:spTree>
    <p:extLst>
      <p:ext uri="{BB962C8B-B14F-4D97-AF65-F5344CB8AC3E}">
        <p14:creationId xmlns:p14="http://schemas.microsoft.com/office/powerpoint/2010/main" val="4184979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53AE1-1AA8-BBA4-8697-D566F914694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BCDC882-3D2F-D655-72BA-FAB9E71F212F}"/>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6B7E51A3-E2C8-96FA-F1B6-380A8FE84863}"/>
              </a:ext>
            </a:extLst>
          </p:cNvPr>
          <p:cNvSpPr>
            <a:spLocks noGrp="1"/>
          </p:cNvSpPr>
          <p:nvPr>
            <p:ph type="sldNum" sz="quarter" idx="12"/>
          </p:nvPr>
        </p:nvSpPr>
        <p:spPr/>
        <p:txBody>
          <a:bodyPr/>
          <a:lstStyle/>
          <a:p>
            <a:fld id="{B744A3BF-E1DC-41A0-8560-29A497E7BFAB}" type="slidenum">
              <a:rPr lang="en-GB" smtClean="0"/>
              <a:t>7</a:t>
            </a:fld>
            <a:endParaRPr lang="en-GB"/>
          </a:p>
        </p:txBody>
      </p:sp>
      <p:pic>
        <p:nvPicPr>
          <p:cNvPr id="7" name="Picture 6">
            <a:extLst>
              <a:ext uri="{FF2B5EF4-FFF2-40B4-BE49-F238E27FC236}">
                <a16:creationId xmlns:a16="http://schemas.microsoft.com/office/drawing/2014/main" id="{A22CB940-C328-B237-088C-C1B0D9700C38}"/>
              </a:ext>
            </a:extLst>
          </p:cNvPr>
          <p:cNvPicPr>
            <a:picLocks noChangeAspect="1"/>
          </p:cNvPicPr>
          <p:nvPr/>
        </p:nvPicPr>
        <p:blipFill>
          <a:blip r:embed="rId2"/>
          <a:stretch>
            <a:fillRect/>
          </a:stretch>
        </p:blipFill>
        <p:spPr>
          <a:xfrm rot="5400000">
            <a:off x="-1326799" y="1632858"/>
            <a:ext cx="9511598" cy="6640286"/>
          </a:xfrm>
          <a:prstGeom prst="rect">
            <a:avLst/>
          </a:prstGeom>
        </p:spPr>
      </p:pic>
    </p:spTree>
    <p:extLst>
      <p:ext uri="{BB962C8B-B14F-4D97-AF65-F5344CB8AC3E}">
        <p14:creationId xmlns:p14="http://schemas.microsoft.com/office/powerpoint/2010/main" val="800846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60E80-807B-69EE-54E7-E4451C48F88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E9172D7-ACE7-B89E-8B9C-953048A448B0}"/>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53A5BF87-2792-B9C2-BDD8-DBA961BDB049}"/>
              </a:ext>
            </a:extLst>
          </p:cNvPr>
          <p:cNvSpPr>
            <a:spLocks noGrp="1"/>
          </p:cNvSpPr>
          <p:nvPr>
            <p:ph type="sldNum" sz="quarter" idx="12"/>
          </p:nvPr>
        </p:nvSpPr>
        <p:spPr/>
        <p:txBody>
          <a:bodyPr/>
          <a:lstStyle/>
          <a:p>
            <a:fld id="{B744A3BF-E1DC-41A0-8560-29A497E7BFAB}" type="slidenum">
              <a:rPr lang="en-GB" smtClean="0"/>
              <a:t>8</a:t>
            </a:fld>
            <a:endParaRPr lang="en-GB"/>
          </a:p>
        </p:txBody>
      </p:sp>
      <p:pic>
        <p:nvPicPr>
          <p:cNvPr id="6" name="Picture 5">
            <a:extLst>
              <a:ext uri="{FF2B5EF4-FFF2-40B4-BE49-F238E27FC236}">
                <a16:creationId xmlns:a16="http://schemas.microsoft.com/office/drawing/2014/main" id="{96D4EB2B-536D-EDFC-6590-6854DE47544A}"/>
              </a:ext>
            </a:extLst>
          </p:cNvPr>
          <p:cNvPicPr>
            <a:picLocks noChangeAspect="1"/>
          </p:cNvPicPr>
          <p:nvPr/>
        </p:nvPicPr>
        <p:blipFill>
          <a:blip r:embed="rId2"/>
          <a:stretch>
            <a:fillRect/>
          </a:stretch>
        </p:blipFill>
        <p:spPr>
          <a:xfrm rot="5400000">
            <a:off x="-1394021" y="1632856"/>
            <a:ext cx="9646040" cy="6640288"/>
          </a:xfrm>
          <a:prstGeom prst="rect">
            <a:avLst/>
          </a:prstGeom>
        </p:spPr>
      </p:pic>
    </p:spTree>
    <p:extLst>
      <p:ext uri="{BB962C8B-B14F-4D97-AF65-F5344CB8AC3E}">
        <p14:creationId xmlns:p14="http://schemas.microsoft.com/office/powerpoint/2010/main" val="3076466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2635D-B7EF-063D-B0CD-C33F9E88D425}"/>
              </a:ext>
            </a:extLst>
          </p:cNvPr>
          <p:cNvSpPr>
            <a:spLocks noGrp="1"/>
          </p:cNvSpPr>
          <p:nvPr>
            <p:ph type="title"/>
          </p:nvPr>
        </p:nvSpPr>
        <p:spPr>
          <a:xfrm>
            <a:off x="471488" y="270042"/>
            <a:ext cx="5915025" cy="803749"/>
          </a:xfrm>
        </p:spPr>
        <p:txBody>
          <a:bodyPr/>
          <a:lstStyle/>
          <a:p>
            <a:pPr algn="ctr"/>
            <a:r>
              <a:rPr lang="en-GB" dirty="0"/>
              <a:t>HPE &amp; PSHCE at Chellaston Academy</a:t>
            </a:r>
          </a:p>
        </p:txBody>
      </p:sp>
      <p:sp>
        <p:nvSpPr>
          <p:cNvPr id="4" name="Slide Number Placeholder 3">
            <a:extLst>
              <a:ext uri="{FF2B5EF4-FFF2-40B4-BE49-F238E27FC236}">
                <a16:creationId xmlns:a16="http://schemas.microsoft.com/office/drawing/2014/main" id="{98488FE5-4D4E-6BFD-43FB-AB6AA92E2FE8}"/>
              </a:ext>
            </a:extLst>
          </p:cNvPr>
          <p:cNvSpPr>
            <a:spLocks noGrp="1"/>
          </p:cNvSpPr>
          <p:nvPr>
            <p:ph type="sldNum" sz="quarter" idx="12"/>
          </p:nvPr>
        </p:nvSpPr>
        <p:spPr/>
        <p:txBody>
          <a:bodyPr/>
          <a:lstStyle/>
          <a:p>
            <a:fld id="{B744A3BF-E1DC-41A0-8560-29A497E7BFAB}" type="slidenum">
              <a:rPr lang="en-GB" smtClean="0"/>
              <a:t>9</a:t>
            </a:fld>
            <a:endParaRPr lang="en-GB"/>
          </a:p>
        </p:txBody>
      </p:sp>
      <p:sp>
        <p:nvSpPr>
          <p:cNvPr id="6" name="TextBox 5">
            <a:extLst>
              <a:ext uri="{FF2B5EF4-FFF2-40B4-BE49-F238E27FC236}">
                <a16:creationId xmlns:a16="http://schemas.microsoft.com/office/drawing/2014/main" id="{14B75D70-CC0D-AB82-1453-75275B77F7A4}"/>
              </a:ext>
            </a:extLst>
          </p:cNvPr>
          <p:cNvSpPr txBox="1"/>
          <p:nvPr/>
        </p:nvSpPr>
        <p:spPr>
          <a:xfrm>
            <a:off x="189605" y="2864002"/>
            <a:ext cx="6495567" cy="3970318"/>
          </a:xfrm>
          <a:prstGeom prst="rect">
            <a:avLst/>
          </a:prstGeom>
          <a:noFill/>
          <a:ln w="57150">
            <a:solidFill>
              <a:srgbClr val="00B050"/>
            </a:solidFill>
          </a:ln>
        </p:spPr>
        <p:txBody>
          <a:bodyPr wrap="square" rtlCol="0">
            <a:spAutoFit/>
          </a:bodyPr>
          <a:lstStyle/>
          <a:p>
            <a:r>
              <a:rPr lang="en-GB" dirty="0"/>
              <a:t>Through the health-related exercise blocks, pupils will learn:</a:t>
            </a:r>
          </a:p>
          <a:p>
            <a:endParaRPr lang="en-GB" dirty="0"/>
          </a:p>
          <a:p>
            <a:r>
              <a:rPr lang="en-GB" dirty="0"/>
              <a:t>H1 – recognise and demonstrate personal strengths, build self-confidence, self esteem and good health and wellbeing.</a:t>
            </a:r>
          </a:p>
          <a:p>
            <a:r>
              <a:rPr lang="en-GB" dirty="0"/>
              <a:t>H4 – strategies to help build resilience to negative opinions, judgements and comments.</a:t>
            </a:r>
          </a:p>
          <a:p>
            <a:r>
              <a:rPr lang="en-GB" dirty="0"/>
              <a:t>H10 – Promote wellbeing and boost mood using physical activity, participation and the value of positive relationships.</a:t>
            </a:r>
          </a:p>
          <a:p>
            <a:r>
              <a:rPr lang="en-GB" dirty="0"/>
              <a:t>H14 – the benefits of physical activity and exercise for physical and mental health and wellbeing.</a:t>
            </a:r>
          </a:p>
          <a:p>
            <a:r>
              <a:rPr lang="en-GB" dirty="0"/>
              <a:t>H16</a:t>
            </a:r>
          </a:p>
          <a:p>
            <a:r>
              <a:rPr lang="en-GB" dirty="0"/>
              <a:t>L2 – to review their strengths, interests, skills, qualities and values and how to develop them.</a:t>
            </a:r>
          </a:p>
          <a:p>
            <a:r>
              <a:rPr lang="en-GB" dirty="0"/>
              <a:t>L3 – to set realistic yet ambitious targets and goals.</a:t>
            </a:r>
          </a:p>
        </p:txBody>
      </p:sp>
      <p:sp>
        <p:nvSpPr>
          <p:cNvPr id="7" name="TextBox 6">
            <a:extLst>
              <a:ext uri="{FF2B5EF4-FFF2-40B4-BE49-F238E27FC236}">
                <a16:creationId xmlns:a16="http://schemas.microsoft.com/office/drawing/2014/main" id="{E45408DF-0F51-AE41-5414-6361BD269AFA}"/>
              </a:ext>
            </a:extLst>
          </p:cNvPr>
          <p:cNvSpPr txBox="1"/>
          <p:nvPr/>
        </p:nvSpPr>
        <p:spPr>
          <a:xfrm>
            <a:off x="181217" y="7069412"/>
            <a:ext cx="6495566" cy="1754326"/>
          </a:xfrm>
          <a:prstGeom prst="rect">
            <a:avLst/>
          </a:prstGeom>
          <a:noFill/>
          <a:ln w="57150">
            <a:solidFill>
              <a:srgbClr val="E46C0A"/>
            </a:solidFill>
          </a:ln>
        </p:spPr>
        <p:txBody>
          <a:bodyPr wrap="square" rtlCol="0">
            <a:spAutoFit/>
          </a:bodyPr>
          <a:lstStyle/>
          <a:p>
            <a:r>
              <a:rPr lang="en-GB" dirty="0"/>
              <a:t>Through the personal development blocks, pupils will learn:</a:t>
            </a:r>
          </a:p>
          <a:p>
            <a:endParaRPr lang="en-GB" dirty="0"/>
          </a:p>
          <a:p>
            <a:r>
              <a:rPr lang="en-GB" dirty="0"/>
              <a:t>H9 – strategies to understand and build resilience, as well as how to respond to disappointments and setbacks</a:t>
            </a:r>
          </a:p>
          <a:p>
            <a:r>
              <a:rPr lang="en-GB" dirty="0"/>
              <a:t>L4 – the skills and attributes that employers value</a:t>
            </a:r>
          </a:p>
          <a:p>
            <a:endParaRPr lang="en-GB" dirty="0"/>
          </a:p>
        </p:txBody>
      </p:sp>
      <p:sp>
        <p:nvSpPr>
          <p:cNvPr id="8" name="TextBox 7">
            <a:extLst>
              <a:ext uri="{FF2B5EF4-FFF2-40B4-BE49-F238E27FC236}">
                <a16:creationId xmlns:a16="http://schemas.microsoft.com/office/drawing/2014/main" id="{D7C48F35-BF99-C588-F642-A1692DBC11B1}"/>
              </a:ext>
            </a:extLst>
          </p:cNvPr>
          <p:cNvSpPr txBox="1"/>
          <p:nvPr/>
        </p:nvSpPr>
        <p:spPr>
          <a:xfrm>
            <a:off x="189605" y="1705580"/>
            <a:ext cx="6495567" cy="923330"/>
          </a:xfrm>
          <a:prstGeom prst="rect">
            <a:avLst/>
          </a:prstGeom>
          <a:noFill/>
          <a:ln w="57150">
            <a:solidFill>
              <a:srgbClr val="FF0000"/>
            </a:solidFill>
          </a:ln>
        </p:spPr>
        <p:txBody>
          <a:bodyPr wrap="square" rtlCol="0">
            <a:spAutoFit/>
          </a:bodyPr>
          <a:lstStyle/>
          <a:p>
            <a:r>
              <a:rPr lang="en-GB" dirty="0"/>
              <a:t>HPE Introduction lesson to cover:</a:t>
            </a:r>
          </a:p>
          <a:p>
            <a:r>
              <a:rPr lang="en-GB" dirty="0"/>
              <a:t>Benefits of exercise and our expectations of intensity</a:t>
            </a:r>
          </a:p>
          <a:p>
            <a:r>
              <a:rPr lang="en-GB" dirty="0"/>
              <a:t>H20 – strategies for maintaining personal hygiene </a:t>
            </a:r>
          </a:p>
        </p:txBody>
      </p:sp>
    </p:spTree>
    <p:extLst>
      <p:ext uri="{BB962C8B-B14F-4D97-AF65-F5344CB8AC3E}">
        <p14:creationId xmlns:p14="http://schemas.microsoft.com/office/powerpoint/2010/main" val="64631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B1F07BA-C8B5-7E1C-2A55-DA870CCAD2B8}"/>
              </a:ext>
            </a:extLst>
          </p:cNvPr>
          <p:cNvGraphicFramePr>
            <a:graphicFrameLocks noGrp="1"/>
          </p:cNvGraphicFramePr>
          <p:nvPr>
            <p:extLst>
              <p:ext uri="{D42A27DB-BD31-4B8C-83A1-F6EECF244321}">
                <p14:modId xmlns:p14="http://schemas.microsoft.com/office/powerpoint/2010/main" val="3104895655"/>
              </p:ext>
            </p:extLst>
          </p:nvPr>
        </p:nvGraphicFramePr>
        <p:xfrm>
          <a:off x="57150" y="6041538"/>
          <a:ext cx="6743700" cy="3169259"/>
        </p:xfrm>
        <a:graphic>
          <a:graphicData uri="http://schemas.openxmlformats.org/drawingml/2006/table">
            <a:tbl>
              <a:tblPr firstRow="1" firstCol="1" bandRow="1"/>
              <a:tblGrid>
                <a:gridCol w="3371850">
                  <a:extLst>
                    <a:ext uri="{9D8B030D-6E8A-4147-A177-3AD203B41FA5}">
                      <a16:colId xmlns:a16="http://schemas.microsoft.com/office/drawing/2014/main" val="3191038503"/>
                    </a:ext>
                  </a:extLst>
                </a:gridCol>
                <a:gridCol w="3371850">
                  <a:extLst>
                    <a:ext uri="{9D8B030D-6E8A-4147-A177-3AD203B41FA5}">
                      <a16:colId xmlns:a16="http://schemas.microsoft.com/office/drawing/2014/main" val="1460144035"/>
                    </a:ext>
                  </a:extLst>
                </a:gridCol>
              </a:tblGrid>
              <a:tr h="501844">
                <a:tc>
                  <a:txBody>
                    <a:bodyPr/>
                    <a:lstStyle/>
                    <a:p>
                      <a:pPr algn="ctr">
                        <a:lnSpc>
                          <a:spcPct val="107000"/>
                        </a:lnSpc>
                        <a:spcAft>
                          <a:spcPts val="800"/>
                        </a:spcAft>
                      </a:pPr>
                      <a:r>
                        <a:rPr lang="en-GB" sz="1800" b="1"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Indoor / Courts / Field (Summer)</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67171"/>
                    </a:solidFill>
                  </a:tcPr>
                </a:tc>
                <a:tc>
                  <a:txBody>
                    <a:bodyPr/>
                    <a:lstStyle/>
                    <a:p>
                      <a:pPr algn="ctr">
                        <a:lnSpc>
                          <a:spcPct val="107000"/>
                        </a:lnSpc>
                        <a:spcAft>
                          <a:spcPts val="800"/>
                        </a:spcAft>
                      </a:pPr>
                      <a:r>
                        <a:rPr lang="en-GB" sz="1800" b="1" kern="100">
                          <a:solidFill>
                            <a:srgbClr val="000000"/>
                          </a:solidFill>
                          <a:effectLst/>
                          <a:latin typeface="Calibri" panose="020F0502020204030204" pitchFamily="34" charset="0"/>
                          <a:ea typeface="Calibri" panose="020F0502020204030204" pitchFamily="34" charset="0"/>
                          <a:cs typeface="Arial" panose="020B0604020202020204" pitchFamily="34" charset="0"/>
                        </a:rPr>
                        <a:t>Field (Winter)</a:t>
                      </a:r>
                      <a:endParaRPr lang="en-GB"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67171"/>
                    </a:solidFill>
                  </a:tcPr>
                </a:tc>
                <a:extLst>
                  <a:ext uri="{0D108BD9-81ED-4DB2-BD59-A6C34878D82A}">
                    <a16:rowId xmlns:a16="http://schemas.microsoft.com/office/drawing/2014/main" val="574841711"/>
                  </a:ext>
                </a:extLst>
              </a:tr>
              <a:tr h="269649">
                <a:tc>
                  <a:txBody>
                    <a:bodyPr/>
                    <a:lstStyle/>
                    <a:p>
                      <a:pPr algn="ctr">
                        <a:lnSpc>
                          <a:spcPct val="107000"/>
                        </a:lnSpc>
                        <a:spcAft>
                          <a:spcPts val="800"/>
                        </a:spcAft>
                      </a:pPr>
                      <a:r>
                        <a:rPr lang="en-GB" sz="16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Sports trainers (not what they wear to school)</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pPr>
                      <a:r>
                        <a:rPr lang="en-GB" sz="16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Studded boots (any form) </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895529048"/>
                  </a:ext>
                </a:extLst>
              </a:tr>
              <a:tr h="269649">
                <a:tc>
                  <a:txBody>
                    <a:bodyPr/>
                    <a:lstStyle/>
                    <a:p>
                      <a:pPr algn="ctr">
                        <a:lnSpc>
                          <a:spcPct val="107000"/>
                        </a:lnSpc>
                        <a:spcAft>
                          <a:spcPts val="800"/>
                        </a:spcAft>
                      </a:pPr>
                      <a:r>
                        <a:rPr lang="en-GB" sz="1600" b="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Sport</a:t>
                      </a:r>
                      <a:r>
                        <a:rPr lang="en-GB" sz="16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socks (trainer, invisible, sport)</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lnSpc>
                          <a:spcPct val="107000"/>
                        </a:lnSpc>
                        <a:spcAft>
                          <a:spcPts val="800"/>
                        </a:spcAft>
                      </a:pPr>
                      <a:r>
                        <a:rPr lang="en-GB" sz="16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Black long football socks</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935468501"/>
                  </a:ext>
                </a:extLst>
              </a:tr>
              <a:tr h="269649">
                <a:tc gridSpan="2">
                  <a:txBody>
                    <a:bodyPr/>
                    <a:lstStyle/>
                    <a:p>
                      <a:pPr algn="ctr">
                        <a:lnSpc>
                          <a:spcPct val="107000"/>
                        </a:lnSpc>
                        <a:spcAft>
                          <a:spcPts val="800"/>
                        </a:spcAft>
                      </a:pPr>
                      <a:r>
                        <a:rPr lang="en-GB" sz="16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Plain black sport shorts / skort / cycling short</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hMerge="1">
                  <a:txBody>
                    <a:bodyPr/>
                    <a:lstStyle/>
                    <a:p>
                      <a:pPr algn="ctr">
                        <a:lnSpc>
                          <a:spcPct val="107000"/>
                        </a:lnSpc>
                        <a:spcAft>
                          <a:spcPts val="800"/>
                        </a:spcAft>
                      </a:pP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625326303"/>
                  </a:ext>
                </a:extLst>
              </a:tr>
              <a:tr h="269649">
                <a:tc gridSpan="2">
                  <a:txBody>
                    <a:bodyPr/>
                    <a:lstStyle/>
                    <a:p>
                      <a:pPr algn="ctr">
                        <a:lnSpc>
                          <a:spcPct val="107000"/>
                        </a:lnSpc>
                        <a:spcAft>
                          <a:spcPts val="800"/>
                        </a:spcAft>
                      </a:pPr>
                      <a:r>
                        <a:rPr lang="en-GB" sz="16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Chellaston Academy branded t-shirt / top</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hMerge="1">
                  <a:txBody>
                    <a:bodyPr/>
                    <a:lstStyle/>
                    <a:p>
                      <a:endParaRPr lang="en-GB"/>
                    </a:p>
                  </a:txBody>
                  <a:tcPr/>
                </a:tc>
                <a:extLst>
                  <a:ext uri="{0D108BD9-81ED-4DB2-BD59-A6C34878D82A}">
                    <a16:rowId xmlns:a16="http://schemas.microsoft.com/office/drawing/2014/main" val="363484096"/>
                  </a:ext>
                </a:extLst>
              </a:tr>
              <a:tr h="269649">
                <a:tc gridSpan="2">
                  <a:txBody>
                    <a:bodyPr/>
                    <a:lstStyle/>
                    <a:p>
                      <a:pPr algn="ctr">
                        <a:lnSpc>
                          <a:spcPct val="107000"/>
                        </a:lnSpc>
                        <a:spcAft>
                          <a:spcPts val="800"/>
                        </a:spcAft>
                      </a:pPr>
                      <a:r>
                        <a:rPr lang="en-GB" sz="16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Long hair tied up</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hMerge="1">
                  <a:txBody>
                    <a:bodyPr/>
                    <a:lstStyle/>
                    <a:p>
                      <a:endParaRPr lang="en-GB"/>
                    </a:p>
                  </a:txBody>
                  <a:tcPr/>
                </a:tc>
                <a:extLst>
                  <a:ext uri="{0D108BD9-81ED-4DB2-BD59-A6C34878D82A}">
                    <a16:rowId xmlns:a16="http://schemas.microsoft.com/office/drawing/2014/main" val="2974294061"/>
                  </a:ext>
                </a:extLst>
              </a:tr>
              <a:tr h="269649">
                <a:tc gridSpan="2">
                  <a:txBody>
                    <a:bodyPr/>
                    <a:lstStyle/>
                    <a:p>
                      <a:pPr algn="ctr">
                        <a:lnSpc>
                          <a:spcPct val="107000"/>
                        </a:lnSpc>
                        <a:spcAft>
                          <a:spcPts val="800"/>
                        </a:spcAft>
                      </a:pPr>
                      <a:r>
                        <a:rPr lang="en-GB" sz="16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Jewellery removed </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hMerge="1">
                  <a:txBody>
                    <a:bodyPr/>
                    <a:lstStyle/>
                    <a:p>
                      <a:endParaRPr lang="en-GB"/>
                    </a:p>
                  </a:txBody>
                  <a:tcPr/>
                </a:tc>
                <a:extLst>
                  <a:ext uri="{0D108BD9-81ED-4DB2-BD59-A6C34878D82A}">
                    <a16:rowId xmlns:a16="http://schemas.microsoft.com/office/drawing/2014/main" val="1149516035"/>
                  </a:ext>
                </a:extLst>
              </a:tr>
              <a:tr h="269649">
                <a:tc gridSpan="2">
                  <a:txBody>
                    <a:bodyPr/>
                    <a:lstStyle/>
                    <a:p>
                      <a:pPr algn="ctr">
                        <a:lnSpc>
                          <a:spcPct val="107000"/>
                        </a:lnSpc>
                        <a:spcAft>
                          <a:spcPts val="800"/>
                        </a:spcAft>
                      </a:pPr>
                      <a:r>
                        <a:rPr lang="en-GB" sz="1600" b="1" kern="100" dirty="0">
                          <a:effectLst/>
                          <a:latin typeface="Calibri" panose="020F0502020204030204" pitchFamily="34" charset="0"/>
                          <a:ea typeface="Calibri" panose="020F0502020204030204" pitchFamily="34" charset="0"/>
                          <a:cs typeface="Arial" panose="020B0604020202020204" pitchFamily="34" charset="0"/>
                        </a:rPr>
                        <a:t>Optional</a:t>
                      </a:r>
                      <a:r>
                        <a:rPr lang="en-GB" sz="1600" kern="100" dirty="0">
                          <a:effectLst/>
                          <a:latin typeface="Calibri" panose="020F0502020204030204" pitchFamily="34" charset="0"/>
                          <a:ea typeface="Calibri" panose="020F0502020204030204" pitchFamily="34" charset="0"/>
                          <a:cs typeface="Arial" panose="020B0604020202020204" pitchFamily="34" charset="0"/>
                        </a:rPr>
                        <a:t> - Plain black sports leggings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1524517085"/>
                  </a:ext>
                </a:extLst>
              </a:tr>
              <a:tr h="269649">
                <a:tc gridSpan="2">
                  <a:txBody>
                    <a:bodyPr/>
                    <a:lstStyle/>
                    <a:p>
                      <a:pPr algn="ctr">
                        <a:lnSpc>
                          <a:spcPct val="107000"/>
                        </a:lnSpc>
                        <a:spcAft>
                          <a:spcPts val="800"/>
                        </a:spcAft>
                      </a:pPr>
                      <a:r>
                        <a:rPr lang="en-GB" sz="1600" b="1" kern="100" dirty="0">
                          <a:effectLst/>
                          <a:latin typeface="Calibri" panose="020F0502020204030204" pitchFamily="34" charset="0"/>
                          <a:ea typeface="Calibri" panose="020F0502020204030204" pitchFamily="34" charset="0"/>
                          <a:cs typeface="Arial" panose="020B0604020202020204" pitchFamily="34" charset="0"/>
                        </a:rPr>
                        <a:t>Optional</a:t>
                      </a:r>
                      <a:r>
                        <a:rPr lang="en-GB" sz="1600" kern="100" dirty="0">
                          <a:effectLst/>
                          <a:latin typeface="Calibri" panose="020F0502020204030204" pitchFamily="34" charset="0"/>
                          <a:ea typeface="Calibri" panose="020F0502020204030204" pitchFamily="34" charset="0"/>
                          <a:cs typeface="Arial" panose="020B0604020202020204" pitchFamily="34" charset="0"/>
                        </a:rPr>
                        <a:t> - Plain black sports tracksuit bottoms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2779047116"/>
                  </a:ext>
                </a:extLst>
              </a:tr>
              <a:tr h="269649">
                <a:tc gridSpan="2">
                  <a:txBody>
                    <a:bodyPr/>
                    <a:lstStyle/>
                    <a:p>
                      <a:pPr algn="ctr">
                        <a:lnSpc>
                          <a:spcPct val="107000"/>
                        </a:lnSpc>
                        <a:spcAft>
                          <a:spcPts val="800"/>
                        </a:spcAft>
                      </a:pPr>
                      <a:r>
                        <a:rPr lang="en-GB" sz="1600" b="1" kern="100" dirty="0">
                          <a:effectLst/>
                          <a:latin typeface="Calibri" panose="020F0502020204030204" pitchFamily="34" charset="0"/>
                          <a:ea typeface="Calibri" panose="020F0502020204030204" pitchFamily="34" charset="0"/>
                          <a:cs typeface="Calibri" panose="020F0502020204030204" pitchFamily="34" charset="0"/>
                        </a:rPr>
                        <a:t>Optional</a:t>
                      </a:r>
                      <a:r>
                        <a:rPr lang="en-GB" sz="1600" kern="100" dirty="0">
                          <a:effectLst/>
                          <a:latin typeface="Calibri" panose="020F0502020204030204" pitchFamily="34" charset="0"/>
                          <a:ea typeface="Calibri" panose="020F0502020204030204" pitchFamily="34" charset="0"/>
                          <a:cs typeface="Calibri" panose="020F0502020204030204" pitchFamily="34" charset="0"/>
                        </a:rPr>
                        <a:t> – P</a:t>
                      </a:r>
                      <a:r>
                        <a:rPr lang="en-GB" sz="16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lain black base layer garments worn under PE kit</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84941809"/>
                  </a:ext>
                </a:extLst>
              </a:tr>
            </a:tbl>
          </a:graphicData>
        </a:graphic>
      </p:graphicFrame>
      <p:sp>
        <p:nvSpPr>
          <p:cNvPr id="8" name="TextBox 7">
            <a:extLst>
              <a:ext uri="{FF2B5EF4-FFF2-40B4-BE49-F238E27FC236}">
                <a16:creationId xmlns:a16="http://schemas.microsoft.com/office/drawing/2014/main" id="{5F8287A3-9E2E-3F55-02A4-CA94B8E1D86B}"/>
              </a:ext>
            </a:extLst>
          </p:cNvPr>
          <p:cNvSpPr txBox="1"/>
          <p:nvPr/>
        </p:nvSpPr>
        <p:spPr>
          <a:xfrm>
            <a:off x="304799" y="9467360"/>
            <a:ext cx="6477000" cy="375552"/>
          </a:xfrm>
          <a:prstGeom prst="rect">
            <a:avLst/>
          </a:prstGeom>
          <a:noFill/>
        </p:spPr>
        <p:txBody>
          <a:bodyPr wrap="square">
            <a:spAutoFit/>
          </a:bodyPr>
          <a:lstStyle/>
          <a:p>
            <a:pPr>
              <a:lnSpc>
                <a:spcPct val="107000"/>
              </a:lnSpc>
              <a:spcAft>
                <a:spcPts val="800"/>
              </a:spcAft>
            </a:pPr>
            <a:r>
              <a:rPr lang="en-GB"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2"/>
              </a:rPr>
              <a:t>https://www.uniformality.co.uk/chellaston-academy-207-c.asp</a:t>
            </a:r>
            <a:r>
              <a:rPr lang="en-GB" sz="1800" kern="100" dirty="0">
                <a:effectLst/>
                <a:latin typeface="Calibri" panose="020F0502020204030204" pitchFamily="34" charset="0"/>
                <a:ea typeface="Calibri" panose="020F0502020204030204" pitchFamily="34" charset="0"/>
                <a:cs typeface="Arial" panose="020B0604020202020204" pitchFamily="34" charset="0"/>
              </a:rPr>
              <a:t> </a:t>
            </a:r>
          </a:p>
        </p:txBody>
      </p:sp>
      <p:sp>
        <p:nvSpPr>
          <p:cNvPr id="11" name="Rectangle 10">
            <a:extLst>
              <a:ext uri="{FF2B5EF4-FFF2-40B4-BE49-F238E27FC236}">
                <a16:creationId xmlns:a16="http://schemas.microsoft.com/office/drawing/2014/main" id="{36B93244-0757-0CD1-8355-4FFE1BAB433A}"/>
              </a:ext>
            </a:extLst>
          </p:cNvPr>
          <p:cNvSpPr/>
          <p:nvPr/>
        </p:nvSpPr>
        <p:spPr>
          <a:xfrm>
            <a:off x="1278848" y="178294"/>
            <a:ext cx="4528903" cy="595932"/>
          </a:xfrm>
          <a:prstGeom prst="rect">
            <a:avLst/>
          </a:prstGeom>
        </p:spPr>
        <p:txBody>
          <a:bodyPr wrap="square">
            <a:spAutoFit/>
          </a:bodyPr>
          <a:lstStyle/>
          <a:p>
            <a:pPr algn="ctr">
              <a:lnSpc>
                <a:spcPct val="107000"/>
              </a:lnSpc>
              <a:spcAft>
                <a:spcPts val="800"/>
              </a:spcAft>
            </a:pPr>
            <a:r>
              <a:rPr lang="en-GB" sz="3200" b="1" dirty="0">
                <a:ea typeface="Calibri"/>
                <a:cs typeface="Times New Roman"/>
              </a:rPr>
              <a:t>Kit Requirements</a:t>
            </a:r>
          </a:p>
        </p:txBody>
      </p:sp>
      <p:sp>
        <p:nvSpPr>
          <p:cNvPr id="14" name="TextBox 13">
            <a:extLst>
              <a:ext uri="{FF2B5EF4-FFF2-40B4-BE49-F238E27FC236}">
                <a16:creationId xmlns:a16="http://schemas.microsoft.com/office/drawing/2014/main" id="{D22DF249-971D-9DB0-5094-67B54253537B}"/>
              </a:ext>
            </a:extLst>
          </p:cNvPr>
          <p:cNvSpPr txBox="1"/>
          <p:nvPr/>
        </p:nvSpPr>
        <p:spPr>
          <a:xfrm>
            <a:off x="57150" y="846796"/>
            <a:ext cx="6858000" cy="5355312"/>
          </a:xfrm>
          <a:prstGeom prst="rect">
            <a:avLst/>
          </a:prstGeom>
          <a:noFill/>
        </p:spPr>
        <p:txBody>
          <a:bodyPr wrap="square">
            <a:spAutoFit/>
          </a:bodyPr>
          <a:lstStyle/>
          <a:p>
            <a:r>
              <a:rPr lang="en-GB" i="1" dirty="0">
                <a:solidFill>
                  <a:srgbClr val="000000"/>
                </a:solidFill>
              </a:rPr>
              <a:t>I am mindful of the cost and accessibility of items when designing the PE kit expectations. </a:t>
            </a:r>
            <a:r>
              <a:rPr lang="en-GB" sz="1800" i="1" dirty="0" err="1">
                <a:effectLst/>
                <a:latin typeface="Calibri" panose="020F0502020204030204" pitchFamily="34" charset="0"/>
                <a:ea typeface="Calibri" panose="020F0502020204030204" pitchFamily="34" charset="0"/>
                <a:cs typeface="Arial" panose="020B0604020202020204" pitchFamily="34" charset="0"/>
              </a:rPr>
              <a:t>Uniformality</a:t>
            </a:r>
            <a:r>
              <a:rPr lang="en-GB" sz="1800" i="1" dirty="0">
                <a:effectLst/>
                <a:latin typeface="Calibri" panose="020F0502020204030204" pitchFamily="34" charset="0"/>
                <a:ea typeface="Calibri" panose="020F0502020204030204" pitchFamily="34" charset="0"/>
                <a:cs typeface="Arial" panose="020B0604020202020204" pitchFamily="34" charset="0"/>
              </a:rPr>
              <a:t> stocks our Chellaston Academy branded items and you can find the link to their page below. A branded top (long sleeve OR polo) is the </a:t>
            </a:r>
            <a:r>
              <a:rPr lang="en-GB" sz="1800" b="1" i="1" dirty="0">
                <a:effectLst/>
                <a:latin typeface="Calibri" panose="020F0502020204030204" pitchFamily="34" charset="0"/>
                <a:ea typeface="Calibri" panose="020F0502020204030204" pitchFamily="34" charset="0"/>
                <a:cs typeface="Arial" panose="020B0604020202020204" pitchFamily="34" charset="0"/>
              </a:rPr>
              <a:t>only</a:t>
            </a:r>
            <a:r>
              <a:rPr lang="en-GB" sz="1800" i="1" dirty="0">
                <a:effectLst/>
                <a:latin typeface="Calibri" panose="020F0502020204030204" pitchFamily="34" charset="0"/>
                <a:ea typeface="Calibri" panose="020F0502020204030204" pitchFamily="34" charset="0"/>
                <a:cs typeface="Arial" panose="020B0604020202020204" pitchFamily="34" charset="0"/>
              </a:rPr>
              <a:t> item you must have from them. </a:t>
            </a:r>
            <a:r>
              <a:rPr lang="en-GB" i="1" dirty="0">
                <a:latin typeface="Calibri" panose="020F0502020204030204" pitchFamily="34" charset="0"/>
                <a:ea typeface="Calibri" panose="020F0502020204030204" pitchFamily="34" charset="0"/>
                <a:cs typeface="Arial" panose="020B0604020202020204" pitchFamily="34" charset="0"/>
              </a:rPr>
              <a:t>T</a:t>
            </a:r>
            <a:r>
              <a:rPr lang="en-GB" sz="1800" i="1" dirty="0">
                <a:effectLst/>
                <a:latin typeface="Calibri" panose="020F0502020204030204" pitchFamily="34" charset="0"/>
                <a:ea typeface="Calibri" panose="020F0502020204030204" pitchFamily="34" charset="0"/>
                <a:cs typeface="Arial" panose="020B0604020202020204" pitchFamily="34" charset="0"/>
              </a:rPr>
              <a:t>he rest of the items may be found cheaper elsewhere but they must be ‘plain black’. Brands often put one small logo somewhere on the garment which is fine. The table below should be clear but if you have any questions please email: </a:t>
            </a:r>
            <a:r>
              <a:rPr lang="en-GB" sz="1800" i="1"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T.Howard@chellaston.derby.sch.uk</a:t>
            </a:r>
            <a:endParaRPr lang="en-GB" sz="1800" i="1" u="sng" dirty="0">
              <a:solidFill>
                <a:srgbClr val="0563C1"/>
              </a:solidFill>
              <a:effectLst/>
              <a:latin typeface="Calibri" panose="020F0502020204030204" pitchFamily="34" charset="0"/>
              <a:ea typeface="Calibri" panose="020F0502020204030204" pitchFamily="34" charset="0"/>
              <a:cs typeface="Arial" panose="020B0604020202020204" pitchFamily="34" charset="0"/>
            </a:endParaRPr>
          </a:p>
          <a:p>
            <a:endParaRPr lang="en-GB" i="1" u="sng" dirty="0">
              <a:solidFill>
                <a:srgbClr val="0563C1"/>
              </a:solidFill>
              <a:latin typeface="Calibri" panose="020F0502020204030204" pitchFamily="34" charset="0"/>
              <a:ea typeface="Calibri" panose="020F0502020204030204" pitchFamily="34" charset="0"/>
              <a:cs typeface="Arial" panose="020B0604020202020204" pitchFamily="34" charset="0"/>
            </a:endParaRPr>
          </a:p>
          <a:p>
            <a:r>
              <a:rPr lang="en-GB" sz="1800" i="1" kern="100" dirty="0">
                <a:effectLst/>
                <a:latin typeface="Calibri" panose="020F0502020204030204" pitchFamily="34" charset="0"/>
                <a:ea typeface="Calibri" panose="020F0502020204030204" pitchFamily="34" charset="0"/>
                <a:cs typeface="Arial" panose="020B0604020202020204" pitchFamily="34" charset="0"/>
              </a:rPr>
              <a:t>If your child is excused from practical involvement, please write us a formal note and </a:t>
            </a:r>
            <a:r>
              <a:rPr lang="en-GB" sz="1800" b="1" i="1" kern="100" dirty="0">
                <a:effectLst/>
                <a:latin typeface="Calibri" panose="020F0502020204030204" pitchFamily="34" charset="0"/>
                <a:ea typeface="Calibri" panose="020F0502020204030204" pitchFamily="34" charset="0"/>
                <a:cs typeface="Arial" panose="020B0604020202020204" pitchFamily="34" charset="0"/>
              </a:rPr>
              <a:t>ensure your child still has their kit</a:t>
            </a:r>
            <a:r>
              <a:rPr lang="en-GB" sz="1800" i="1" kern="100" dirty="0">
                <a:effectLst/>
                <a:latin typeface="Calibri" panose="020F0502020204030204" pitchFamily="34" charset="0"/>
                <a:ea typeface="Calibri" panose="020F0502020204030204" pitchFamily="34" charset="0"/>
                <a:cs typeface="Arial" panose="020B0604020202020204" pitchFamily="34" charset="0"/>
              </a:rPr>
              <a:t>. We will decide if they change into all or some of the kit depending on: the reason for being excused, the weather, the facility we are using and their non-practical involvement that lesson.</a:t>
            </a:r>
          </a:p>
          <a:p>
            <a:endParaRPr lang="en-GB" i="1" kern="100" dirty="0">
              <a:latin typeface="Calibri" panose="020F0502020204030204" pitchFamily="34" charset="0"/>
              <a:ea typeface="Calibri" panose="020F0502020204030204" pitchFamily="34" charset="0"/>
              <a:cs typeface="Arial" panose="020B0604020202020204" pitchFamily="34" charset="0"/>
            </a:endParaRPr>
          </a:p>
          <a:p>
            <a:r>
              <a:rPr lang="en-GB" sz="1800" i="1" kern="100" dirty="0">
                <a:effectLst/>
                <a:latin typeface="Calibri" panose="020F0502020204030204" pitchFamily="34" charset="0"/>
                <a:ea typeface="Calibri" panose="020F0502020204030204" pitchFamily="34" charset="0"/>
                <a:cs typeface="Arial" panose="020B0604020202020204" pitchFamily="34" charset="0"/>
              </a:rPr>
              <a:t>All jewellery must be taped or removed quickly in the changing room, long hair must be tied back, and all religious headwear tucked in to reduce the risk of injury.</a:t>
            </a:r>
          </a:p>
          <a:p>
            <a:endParaRPr lang="en-GB" i="1" dirty="0"/>
          </a:p>
        </p:txBody>
      </p:sp>
      <p:sp>
        <p:nvSpPr>
          <p:cNvPr id="15" name="Slide Number Placeholder 14">
            <a:extLst>
              <a:ext uri="{FF2B5EF4-FFF2-40B4-BE49-F238E27FC236}">
                <a16:creationId xmlns:a16="http://schemas.microsoft.com/office/drawing/2014/main" id="{BB8725D4-B747-C35C-8975-1585E6BA0699}"/>
              </a:ext>
            </a:extLst>
          </p:cNvPr>
          <p:cNvSpPr>
            <a:spLocks noGrp="1"/>
          </p:cNvSpPr>
          <p:nvPr>
            <p:ph type="sldNum" sz="quarter" idx="12"/>
          </p:nvPr>
        </p:nvSpPr>
        <p:spPr/>
        <p:txBody>
          <a:bodyPr/>
          <a:lstStyle/>
          <a:p>
            <a:fld id="{B744A3BF-E1DC-41A0-8560-29A497E7BFAB}" type="slidenum">
              <a:rPr lang="en-GB" smtClean="0"/>
              <a:t>10</a:t>
            </a:fld>
            <a:endParaRPr lang="en-GB"/>
          </a:p>
        </p:txBody>
      </p:sp>
    </p:spTree>
    <p:extLst>
      <p:ext uri="{BB962C8B-B14F-4D97-AF65-F5344CB8AC3E}">
        <p14:creationId xmlns:p14="http://schemas.microsoft.com/office/powerpoint/2010/main" val="4084316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60041E8-7770-09CA-E784-584577DD126A}"/>
              </a:ext>
            </a:extLst>
          </p:cNvPr>
          <p:cNvSpPr txBox="1"/>
          <p:nvPr/>
        </p:nvSpPr>
        <p:spPr>
          <a:xfrm>
            <a:off x="522339" y="389787"/>
            <a:ext cx="3951474" cy="1615827"/>
          </a:xfrm>
          <a:prstGeom prst="rect">
            <a:avLst/>
          </a:prstGeom>
          <a:noFill/>
        </p:spPr>
        <p:txBody>
          <a:bodyPr wrap="square">
            <a:spAutoFit/>
          </a:bodyPr>
          <a:lstStyle/>
          <a:p>
            <a:pPr algn="ctr"/>
            <a:r>
              <a:rPr lang="en-GB" sz="2800" b="1" u="sng" dirty="0">
                <a:cs typeface="Poppins" panose="00000500000000000000" pitchFamily="2" charset="0"/>
              </a:rPr>
              <a:t>Assessment in PE</a:t>
            </a:r>
          </a:p>
          <a:p>
            <a:pPr algn="ctr"/>
            <a:endParaRPr lang="en-GB" sz="1100" b="1" u="sng" dirty="0">
              <a:solidFill>
                <a:srgbClr val="072C44"/>
              </a:solidFill>
              <a:cs typeface="Poppins" panose="00000500000000000000" pitchFamily="2" charset="0"/>
            </a:endParaRPr>
          </a:p>
          <a:p>
            <a:pPr algn="ctr"/>
            <a:r>
              <a:rPr lang="en-GB" sz="2000" b="1" dirty="0">
                <a:solidFill>
                  <a:srgbClr val="0070C0"/>
                </a:solidFill>
                <a:cs typeface="Poppins" panose="00000500000000000000" pitchFamily="2" charset="0"/>
              </a:rPr>
              <a:t>Head – Literacy focus</a:t>
            </a:r>
          </a:p>
          <a:p>
            <a:pPr algn="ctr"/>
            <a:r>
              <a:rPr lang="en-GB" sz="2000" b="1" dirty="0">
                <a:solidFill>
                  <a:srgbClr val="F73D93"/>
                </a:solidFill>
                <a:cs typeface="Poppins" panose="00000500000000000000" pitchFamily="2" charset="0"/>
              </a:rPr>
              <a:t>Heart – Attitude to learning</a:t>
            </a:r>
          </a:p>
          <a:p>
            <a:pPr algn="ctr"/>
            <a:r>
              <a:rPr lang="en-GB" sz="2000" b="1" dirty="0">
                <a:solidFill>
                  <a:srgbClr val="00B050"/>
                </a:solidFill>
                <a:cs typeface="Poppins" panose="00000500000000000000" pitchFamily="2" charset="0"/>
              </a:rPr>
              <a:t>Hands – Physical skills</a:t>
            </a:r>
            <a:endParaRPr lang="en-US" sz="2000" dirty="0">
              <a:solidFill>
                <a:srgbClr val="00B050"/>
              </a:solidFill>
              <a:cs typeface="Poppins" panose="00000500000000000000" pitchFamily="2" charset="0"/>
            </a:endParaRPr>
          </a:p>
        </p:txBody>
      </p:sp>
      <p:grpSp>
        <p:nvGrpSpPr>
          <p:cNvPr id="27" name="Group 26">
            <a:extLst>
              <a:ext uri="{FF2B5EF4-FFF2-40B4-BE49-F238E27FC236}">
                <a16:creationId xmlns:a16="http://schemas.microsoft.com/office/drawing/2014/main" id="{6BB5121C-DD5A-AD84-D028-EF62C994D2CB}"/>
              </a:ext>
            </a:extLst>
          </p:cNvPr>
          <p:cNvGrpSpPr/>
          <p:nvPr/>
        </p:nvGrpSpPr>
        <p:grpSpPr>
          <a:xfrm>
            <a:off x="4325937" y="288723"/>
            <a:ext cx="2085085" cy="1852450"/>
            <a:chOff x="4094574" y="396775"/>
            <a:chExt cx="2566258" cy="2279938"/>
          </a:xfrm>
        </p:grpSpPr>
        <p:grpSp>
          <p:nvGrpSpPr>
            <p:cNvPr id="7" name="Group 6">
              <a:extLst>
                <a:ext uri="{FF2B5EF4-FFF2-40B4-BE49-F238E27FC236}">
                  <a16:creationId xmlns:a16="http://schemas.microsoft.com/office/drawing/2014/main" id="{409B540B-7F32-CE8E-CD36-D971E443147C}"/>
                </a:ext>
              </a:extLst>
            </p:cNvPr>
            <p:cNvGrpSpPr/>
            <p:nvPr/>
          </p:nvGrpSpPr>
          <p:grpSpPr>
            <a:xfrm>
              <a:off x="4094574" y="1014222"/>
              <a:ext cx="1184018" cy="1013724"/>
              <a:chOff x="3556589" y="5184330"/>
              <a:chExt cx="1155024" cy="1005267"/>
            </a:xfrm>
          </p:grpSpPr>
          <p:pic>
            <p:nvPicPr>
              <p:cNvPr id="17" name="Picture 16" descr="A picture containing text, logo, font, symbol&#10;&#10;Description automatically generated">
                <a:extLst>
                  <a:ext uri="{FF2B5EF4-FFF2-40B4-BE49-F238E27FC236}">
                    <a16:creationId xmlns:a16="http://schemas.microsoft.com/office/drawing/2014/main" id="{D193CF7A-F366-E2AD-8A28-A2DEC34BA745}"/>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41173" t="14008" r="43346" b="59209"/>
              <a:stretch/>
            </p:blipFill>
            <p:spPr>
              <a:xfrm>
                <a:off x="3856150" y="5362614"/>
                <a:ext cx="543443" cy="705103"/>
              </a:xfrm>
              <a:prstGeom prst="rect">
                <a:avLst/>
              </a:prstGeom>
            </p:spPr>
          </p:pic>
          <p:sp>
            <p:nvSpPr>
              <p:cNvPr id="18" name="Google Shape;457;p9">
                <a:extLst>
                  <a:ext uri="{FF2B5EF4-FFF2-40B4-BE49-F238E27FC236}">
                    <a16:creationId xmlns:a16="http://schemas.microsoft.com/office/drawing/2014/main" id="{B0FC3D48-B076-ECC6-F7EF-DC4A327E6113}"/>
                  </a:ext>
                </a:extLst>
              </p:cNvPr>
              <p:cNvSpPr/>
              <p:nvPr/>
            </p:nvSpPr>
            <p:spPr>
              <a:xfrm>
                <a:off x="3556589" y="5184330"/>
                <a:ext cx="1155024" cy="1005267"/>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noFill/>
              <a:ln>
                <a:solidFill>
                  <a:schemeClr val="tx1"/>
                </a:solidFill>
              </a:ln>
            </p:spPr>
            <p:txBody>
              <a:bodyPr spcFirstLastPara="1" wrap="square" lIns="41784" tIns="20886" rIns="41784" bIns="20886" anchor="ctr" anchorCtr="0">
                <a:noAutofit/>
              </a:bodyPr>
              <a:lstStyle/>
              <a:p>
                <a:pPr algn="ctr" defTabSz="417914">
                  <a:buClr>
                    <a:srgbClr val="000000"/>
                  </a:buClr>
                  <a:defRPr/>
                </a:pPr>
                <a:endParaRPr sz="480" b="1" kern="0" dirty="0">
                  <a:solidFill>
                    <a:srgbClr val="000000"/>
                  </a:solidFill>
                  <a:cs typeface="Poppins" panose="00000500000000000000" pitchFamily="2" charset="0"/>
                  <a:sym typeface="Arial"/>
                </a:endParaRPr>
              </a:p>
            </p:txBody>
          </p:sp>
        </p:grpSp>
        <p:grpSp>
          <p:nvGrpSpPr>
            <p:cNvPr id="8" name="Group 7">
              <a:extLst>
                <a:ext uri="{FF2B5EF4-FFF2-40B4-BE49-F238E27FC236}">
                  <a16:creationId xmlns:a16="http://schemas.microsoft.com/office/drawing/2014/main" id="{F7D0A0F4-BBF5-7052-9763-D32AFBCB7E6E}"/>
                </a:ext>
              </a:extLst>
            </p:cNvPr>
            <p:cNvGrpSpPr/>
            <p:nvPr/>
          </p:nvGrpSpPr>
          <p:grpSpPr>
            <a:xfrm>
              <a:off x="4780693" y="396775"/>
              <a:ext cx="1184018" cy="1013724"/>
              <a:chOff x="4243396" y="4643152"/>
              <a:chExt cx="1155024" cy="1005267"/>
            </a:xfrm>
          </p:grpSpPr>
          <p:sp>
            <p:nvSpPr>
              <p:cNvPr id="15" name="Google Shape;457;p9">
                <a:extLst>
                  <a:ext uri="{FF2B5EF4-FFF2-40B4-BE49-F238E27FC236}">
                    <a16:creationId xmlns:a16="http://schemas.microsoft.com/office/drawing/2014/main" id="{5BB7B27C-563F-F7EA-F8EF-E99EEDD3D810}"/>
                  </a:ext>
                </a:extLst>
              </p:cNvPr>
              <p:cNvSpPr/>
              <p:nvPr/>
            </p:nvSpPr>
            <p:spPr>
              <a:xfrm>
                <a:off x="4243396" y="4643152"/>
                <a:ext cx="1155024" cy="1005267"/>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solidFill>
                  <a:schemeClr val="tx1"/>
                </a:solidFill>
              </a:ln>
            </p:spPr>
            <p:txBody>
              <a:bodyPr spcFirstLastPara="1" wrap="square" lIns="41784" tIns="20886" rIns="41784" bIns="20886" anchor="ctr" anchorCtr="0">
                <a:noAutofit/>
              </a:bodyPr>
              <a:lstStyle/>
              <a:p>
                <a:pPr algn="ctr" defTabSz="417914">
                  <a:buClr>
                    <a:srgbClr val="000000"/>
                  </a:buClr>
                  <a:defRPr/>
                </a:pPr>
                <a:endParaRPr sz="480" b="1" kern="0" dirty="0">
                  <a:solidFill>
                    <a:srgbClr val="000000"/>
                  </a:solidFill>
                  <a:cs typeface="Poppins" panose="00000500000000000000" pitchFamily="2" charset="0"/>
                  <a:sym typeface="Arial"/>
                </a:endParaRPr>
              </a:p>
            </p:txBody>
          </p:sp>
          <p:pic>
            <p:nvPicPr>
              <p:cNvPr id="16" name="Graphic 15" descr="Head with gears outline">
                <a:extLst>
                  <a:ext uri="{FF2B5EF4-FFF2-40B4-BE49-F238E27FC236}">
                    <a16:creationId xmlns:a16="http://schemas.microsoft.com/office/drawing/2014/main" id="{CFF877B3-7F08-8C8C-AEA5-2BA17878DEFE}"/>
                  </a:ext>
                </a:extLst>
              </p:cNvPr>
              <p:cNvPicPr>
                <a:picLocks noChangeAspect="1"/>
              </p:cNvPicPr>
              <p:nvPr/>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09532" y="4732709"/>
                <a:ext cx="795520" cy="856639"/>
              </a:xfrm>
              <a:prstGeom prst="rect">
                <a:avLst/>
              </a:prstGeom>
            </p:spPr>
          </p:pic>
        </p:grpSp>
        <p:grpSp>
          <p:nvGrpSpPr>
            <p:cNvPr id="9" name="Group 8">
              <a:extLst>
                <a:ext uri="{FF2B5EF4-FFF2-40B4-BE49-F238E27FC236}">
                  <a16:creationId xmlns:a16="http://schemas.microsoft.com/office/drawing/2014/main" id="{51C9695C-8D0F-3BD1-B7E7-138C7152E07C}"/>
                </a:ext>
              </a:extLst>
            </p:cNvPr>
            <p:cNvGrpSpPr/>
            <p:nvPr/>
          </p:nvGrpSpPr>
          <p:grpSpPr>
            <a:xfrm>
              <a:off x="5476813" y="1042661"/>
              <a:ext cx="1184019" cy="1013725"/>
              <a:chOff x="2543708" y="2005739"/>
              <a:chExt cx="1925639" cy="1624284"/>
            </a:xfrm>
          </p:grpSpPr>
          <p:sp>
            <p:nvSpPr>
              <p:cNvPr id="13" name="Google Shape;459;p9">
                <a:extLst>
                  <a:ext uri="{FF2B5EF4-FFF2-40B4-BE49-F238E27FC236}">
                    <a16:creationId xmlns:a16="http://schemas.microsoft.com/office/drawing/2014/main" id="{4DAEC545-9707-16F9-76C2-CC0150440CA3}"/>
                  </a:ext>
                </a:extLst>
              </p:cNvPr>
              <p:cNvSpPr/>
              <p:nvPr/>
            </p:nvSpPr>
            <p:spPr>
              <a:xfrm>
                <a:off x="2543708" y="2005739"/>
                <a:ext cx="1925639" cy="1624284"/>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F73D93"/>
              </a:solidFill>
              <a:ln>
                <a:solidFill>
                  <a:schemeClr val="tx1"/>
                </a:solidFill>
              </a:ln>
            </p:spPr>
            <p:txBody>
              <a:bodyPr spcFirstLastPara="1" wrap="square" lIns="41784" tIns="20886" rIns="41784" bIns="20886" anchor="ctr" anchorCtr="0">
                <a:noAutofit/>
              </a:bodyPr>
              <a:lstStyle/>
              <a:p>
                <a:pPr algn="ctr" defTabSz="417914">
                  <a:buClr>
                    <a:srgbClr val="000000"/>
                  </a:buClr>
                  <a:defRPr/>
                </a:pPr>
                <a:endParaRPr sz="503" b="1" kern="0" dirty="0">
                  <a:solidFill>
                    <a:srgbClr val="000000"/>
                  </a:solidFill>
                  <a:cs typeface="Poppins" panose="00000500000000000000" pitchFamily="2" charset="0"/>
                  <a:sym typeface="Arial"/>
                </a:endParaRPr>
              </a:p>
            </p:txBody>
          </p:sp>
          <p:pic>
            <p:nvPicPr>
              <p:cNvPr id="14" name="Graphic 13" descr="Heart organ outline">
                <a:extLst>
                  <a:ext uri="{FF2B5EF4-FFF2-40B4-BE49-F238E27FC236}">
                    <a16:creationId xmlns:a16="http://schemas.microsoft.com/office/drawing/2014/main" id="{3A575E82-0E37-0F64-0F78-F20B91FF7B04}"/>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81806" y="2143916"/>
                <a:ext cx="1326931" cy="1384020"/>
              </a:xfrm>
              <a:prstGeom prst="rect">
                <a:avLst/>
              </a:prstGeom>
            </p:spPr>
          </p:pic>
        </p:grpSp>
        <p:grpSp>
          <p:nvGrpSpPr>
            <p:cNvPr id="10" name="Group 9">
              <a:extLst>
                <a:ext uri="{FF2B5EF4-FFF2-40B4-BE49-F238E27FC236}">
                  <a16:creationId xmlns:a16="http://schemas.microsoft.com/office/drawing/2014/main" id="{D7C7032D-3003-C220-89A7-806FE95DFFD3}"/>
                </a:ext>
              </a:extLst>
            </p:cNvPr>
            <p:cNvGrpSpPr/>
            <p:nvPr/>
          </p:nvGrpSpPr>
          <p:grpSpPr>
            <a:xfrm>
              <a:off x="4765830" y="1662988"/>
              <a:ext cx="1184018" cy="1013725"/>
              <a:chOff x="4663168" y="2005739"/>
              <a:chExt cx="1925639" cy="1624284"/>
            </a:xfrm>
          </p:grpSpPr>
          <p:sp>
            <p:nvSpPr>
              <p:cNvPr id="11" name="Google Shape;458;p9">
                <a:extLst>
                  <a:ext uri="{FF2B5EF4-FFF2-40B4-BE49-F238E27FC236}">
                    <a16:creationId xmlns:a16="http://schemas.microsoft.com/office/drawing/2014/main" id="{F4A5C057-F1B4-E00F-B4F7-52A23E7A5440}"/>
                  </a:ext>
                </a:extLst>
              </p:cNvPr>
              <p:cNvSpPr/>
              <p:nvPr/>
            </p:nvSpPr>
            <p:spPr>
              <a:xfrm>
                <a:off x="4663168" y="2005739"/>
                <a:ext cx="1925639" cy="1624284"/>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3B050"/>
              </a:solidFill>
              <a:ln>
                <a:solidFill>
                  <a:schemeClr val="tx1"/>
                </a:solidFill>
              </a:ln>
            </p:spPr>
            <p:txBody>
              <a:bodyPr spcFirstLastPara="1" wrap="square" lIns="41784" tIns="20886" rIns="41784" bIns="20886" anchor="ctr" anchorCtr="0">
                <a:noAutofit/>
              </a:bodyPr>
              <a:lstStyle/>
              <a:p>
                <a:pPr algn="ctr" defTabSz="417914">
                  <a:buClr>
                    <a:srgbClr val="000000"/>
                  </a:buClr>
                  <a:defRPr/>
                </a:pPr>
                <a:endParaRPr sz="503" b="1" kern="0" dirty="0">
                  <a:solidFill>
                    <a:srgbClr val="000000"/>
                  </a:solidFill>
                  <a:cs typeface="Poppins" panose="00000500000000000000" pitchFamily="2" charset="0"/>
                  <a:sym typeface="Arial"/>
                </a:endParaRPr>
              </a:p>
            </p:txBody>
          </p:sp>
          <p:pic>
            <p:nvPicPr>
              <p:cNvPr id="12" name="Graphic 11" descr="Sign language outline">
                <a:extLst>
                  <a:ext uri="{FF2B5EF4-FFF2-40B4-BE49-F238E27FC236}">
                    <a16:creationId xmlns:a16="http://schemas.microsoft.com/office/drawing/2014/main" id="{F8321B7E-3E23-27FB-5157-FAD684E90CD7}"/>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97324" y="2121441"/>
                <a:ext cx="1326931" cy="1384020"/>
              </a:xfrm>
              <a:prstGeom prst="rect">
                <a:avLst/>
              </a:prstGeom>
            </p:spPr>
          </p:pic>
        </p:grpSp>
      </p:grpSp>
      <p:sp>
        <p:nvSpPr>
          <p:cNvPr id="3" name="TextBox 2">
            <a:extLst>
              <a:ext uri="{FF2B5EF4-FFF2-40B4-BE49-F238E27FC236}">
                <a16:creationId xmlns:a16="http://schemas.microsoft.com/office/drawing/2014/main" id="{3BE688C8-FE7B-86E8-046E-8F1A0152A7E2}"/>
              </a:ext>
            </a:extLst>
          </p:cNvPr>
          <p:cNvSpPr txBox="1"/>
          <p:nvPr/>
        </p:nvSpPr>
        <p:spPr>
          <a:xfrm>
            <a:off x="1079755" y="5390745"/>
            <a:ext cx="5531075" cy="1138773"/>
          </a:xfrm>
          <a:prstGeom prst="rect">
            <a:avLst/>
          </a:prstGeom>
          <a:noFill/>
          <a:ln w="76200">
            <a:solidFill>
              <a:srgbClr val="0070C0"/>
            </a:solidFill>
          </a:ln>
        </p:spPr>
        <p:txBody>
          <a:bodyPr wrap="square">
            <a:spAutoFit/>
          </a:bodyPr>
          <a:lstStyle/>
          <a:p>
            <a:pPr algn="ctr"/>
            <a:r>
              <a:rPr lang="en-GB" sz="2800" b="1" dirty="0">
                <a:solidFill>
                  <a:srgbClr val="072C44"/>
                </a:solidFill>
                <a:cs typeface="Poppins" panose="00000500000000000000" pitchFamily="2" charset="0"/>
              </a:rPr>
              <a:t>Head</a:t>
            </a:r>
            <a:r>
              <a:rPr lang="en-GB" sz="2400" b="1" dirty="0">
                <a:solidFill>
                  <a:srgbClr val="072C44"/>
                </a:solidFill>
                <a:cs typeface="Poppins" panose="00000500000000000000" pitchFamily="2" charset="0"/>
              </a:rPr>
              <a:t> </a:t>
            </a:r>
          </a:p>
          <a:p>
            <a:pPr algn="ctr"/>
            <a:r>
              <a:rPr lang="en-GB" sz="2000" b="1" dirty="0">
                <a:solidFill>
                  <a:srgbClr val="072C44"/>
                </a:solidFill>
                <a:cs typeface="Poppins" panose="00000500000000000000" pitchFamily="2" charset="0"/>
              </a:rPr>
              <a:t>…the knowledge and understanding of the literacy focus</a:t>
            </a:r>
            <a:endParaRPr lang="en-GB" sz="2000" b="1" dirty="0">
              <a:cs typeface="Poppins" panose="00000500000000000000" pitchFamily="2" charset="0"/>
            </a:endParaRPr>
          </a:p>
        </p:txBody>
      </p:sp>
      <p:sp>
        <p:nvSpPr>
          <p:cNvPr id="4" name="TextBox 3">
            <a:extLst>
              <a:ext uri="{FF2B5EF4-FFF2-40B4-BE49-F238E27FC236}">
                <a16:creationId xmlns:a16="http://schemas.microsoft.com/office/drawing/2014/main" id="{DC06191D-7EDA-295D-CFBE-1DBEC23F4F3B}"/>
              </a:ext>
            </a:extLst>
          </p:cNvPr>
          <p:cNvSpPr txBox="1"/>
          <p:nvPr/>
        </p:nvSpPr>
        <p:spPr>
          <a:xfrm>
            <a:off x="1079755" y="6865303"/>
            <a:ext cx="5531075" cy="1138773"/>
          </a:xfrm>
          <a:prstGeom prst="rect">
            <a:avLst/>
          </a:prstGeom>
          <a:noFill/>
          <a:ln w="76200">
            <a:solidFill>
              <a:srgbClr val="F73D93"/>
            </a:solidFill>
          </a:ln>
        </p:spPr>
        <p:txBody>
          <a:bodyPr wrap="square">
            <a:spAutoFit/>
          </a:bodyPr>
          <a:lstStyle/>
          <a:p>
            <a:pPr algn="ctr"/>
            <a:r>
              <a:rPr lang="en-GB" sz="2800" b="1" dirty="0">
                <a:solidFill>
                  <a:srgbClr val="072C44"/>
                </a:solidFill>
                <a:cs typeface="Poppins" panose="00000500000000000000" pitchFamily="2" charset="0"/>
              </a:rPr>
              <a:t>Heart</a:t>
            </a:r>
          </a:p>
          <a:p>
            <a:pPr algn="ctr"/>
            <a:r>
              <a:rPr lang="en-GB" sz="2000" b="1" dirty="0">
                <a:solidFill>
                  <a:srgbClr val="072C44"/>
                </a:solidFill>
                <a:cs typeface="Poppins" panose="00000500000000000000" pitchFamily="2" charset="0"/>
              </a:rPr>
              <a:t>…the Academy values of Integrity, Care and Excellence with the expected level of effort in PE</a:t>
            </a:r>
            <a:endParaRPr lang="en-GB" sz="2000" b="1" dirty="0">
              <a:cs typeface="Poppins" panose="00000500000000000000" pitchFamily="2" charset="0"/>
            </a:endParaRPr>
          </a:p>
        </p:txBody>
      </p:sp>
      <p:sp>
        <p:nvSpPr>
          <p:cNvPr id="6" name="TextBox 5">
            <a:extLst>
              <a:ext uri="{FF2B5EF4-FFF2-40B4-BE49-F238E27FC236}">
                <a16:creationId xmlns:a16="http://schemas.microsoft.com/office/drawing/2014/main" id="{AA33F054-B39A-2F83-B7BE-41FD69B9C55A}"/>
              </a:ext>
            </a:extLst>
          </p:cNvPr>
          <p:cNvSpPr txBox="1"/>
          <p:nvPr/>
        </p:nvSpPr>
        <p:spPr>
          <a:xfrm>
            <a:off x="1072901" y="8339861"/>
            <a:ext cx="5531075" cy="1138773"/>
          </a:xfrm>
          <a:prstGeom prst="rect">
            <a:avLst/>
          </a:prstGeom>
          <a:noFill/>
          <a:ln w="76200">
            <a:solidFill>
              <a:srgbClr val="03B050"/>
            </a:solidFill>
          </a:ln>
        </p:spPr>
        <p:txBody>
          <a:bodyPr wrap="square">
            <a:spAutoFit/>
          </a:bodyPr>
          <a:lstStyle/>
          <a:p>
            <a:pPr algn="ctr"/>
            <a:r>
              <a:rPr lang="en-GB" sz="2800" b="1" dirty="0">
                <a:solidFill>
                  <a:srgbClr val="072C44"/>
                </a:solidFill>
                <a:cs typeface="Poppins" panose="00000500000000000000" pitchFamily="2" charset="0"/>
              </a:rPr>
              <a:t>Hands</a:t>
            </a:r>
          </a:p>
          <a:p>
            <a:pPr algn="ctr"/>
            <a:r>
              <a:rPr lang="en-GB" sz="2000" b="1" dirty="0">
                <a:solidFill>
                  <a:srgbClr val="072C44"/>
                </a:solidFill>
                <a:cs typeface="Poppins" panose="00000500000000000000" pitchFamily="2" charset="0"/>
              </a:rPr>
              <a:t>…the specific physical skills that are associated with the sport or activity in the curriculum</a:t>
            </a:r>
            <a:endParaRPr lang="en-GB" sz="2000" b="1" dirty="0">
              <a:cs typeface="Poppins" panose="00000500000000000000" pitchFamily="2" charset="0"/>
            </a:endParaRPr>
          </a:p>
        </p:txBody>
      </p:sp>
      <p:sp>
        <p:nvSpPr>
          <p:cNvPr id="19" name="Title 1">
            <a:extLst>
              <a:ext uri="{FF2B5EF4-FFF2-40B4-BE49-F238E27FC236}">
                <a16:creationId xmlns:a16="http://schemas.microsoft.com/office/drawing/2014/main" id="{03E91323-EEA4-10C1-29D0-D89B95B67904}"/>
              </a:ext>
            </a:extLst>
          </p:cNvPr>
          <p:cNvSpPr txBox="1">
            <a:spLocks/>
          </p:cNvSpPr>
          <p:nvPr/>
        </p:nvSpPr>
        <p:spPr>
          <a:xfrm>
            <a:off x="350190" y="2452471"/>
            <a:ext cx="6253786" cy="2442963"/>
          </a:xfrm>
          <a:prstGeom prst="rect">
            <a:avLst/>
          </a:prstGeom>
        </p:spPr>
        <p:txBody>
          <a:bodyPr vert="horz" lIns="91440" tIns="45720" rIns="91440" bIns="45720" rtlCol="0" anchor="b">
            <a:noAutofit/>
          </a:bodyPr>
          <a:lstStyle>
            <a:lvl1pPr algn="ctr" defTabSz="514350" rtl="0" eaLnBrk="1" latinLnBrk="0" hangingPunct="1">
              <a:lnSpc>
                <a:spcPct val="90000"/>
              </a:lnSpc>
              <a:spcBef>
                <a:spcPct val="0"/>
              </a:spcBef>
              <a:buNone/>
              <a:defRPr sz="3375" kern="1200">
                <a:solidFill>
                  <a:schemeClr val="tx1"/>
                </a:solidFill>
                <a:latin typeface="+mj-lt"/>
                <a:ea typeface="+mj-ea"/>
                <a:cs typeface="+mj-cs"/>
              </a:defRPr>
            </a:lvl1pPr>
          </a:lstStyle>
          <a:p>
            <a:pPr fontAlgn="t">
              <a:spcBef>
                <a:spcPts val="0"/>
              </a:spcBef>
            </a:pPr>
            <a:r>
              <a:rPr lang="en-GB" sz="2400" dirty="0">
                <a:latin typeface="+mn-lt"/>
                <a:cs typeface="Poppins" panose="00000500000000000000" pitchFamily="2" charset="0"/>
              </a:rPr>
              <a:t>Pupils will be given one of the 4 statements below for each of the 3 strands of assessment:</a:t>
            </a:r>
          </a:p>
          <a:p>
            <a:pPr fontAlgn="t">
              <a:spcBef>
                <a:spcPts val="0"/>
              </a:spcBef>
            </a:pPr>
            <a:br>
              <a:rPr lang="en-GB" sz="2400" dirty="0">
                <a:latin typeface="+mn-lt"/>
                <a:cs typeface="Poppins" panose="00000500000000000000" pitchFamily="2" charset="0"/>
              </a:rPr>
            </a:br>
            <a:r>
              <a:rPr lang="en-GB" sz="2400" b="1" dirty="0">
                <a:latin typeface="+mn-lt"/>
                <a:cs typeface="Poppins" panose="00000500000000000000" pitchFamily="2" charset="0"/>
              </a:rPr>
              <a:t>Rarely demonstrates…</a:t>
            </a:r>
          </a:p>
          <a:p>
            <a:pPr fontAlgn="t">
              <a:spcBef>
                <a:spcPts val="0"/>
              </a:spcBef>
            </a:pPr>
            <a:r>
              <a:rPr lang="en-GB" sz="2400" b="1" dirty="0">
                <a:latin typeface="+mn-lt"/>
                <a:cs typeface="Poppins" panose="00000500000000000000" pitchFamily="2" charset="0"/>
              </a:rPr>
              <a:t>Sometimes demonstrates…</a:t>
            </a:r>
          </a:p>
          <a:p>
            <a:pPr fontAlgn="t">
              <a:spcBef>
                <a:spcPts val="0"/>
              </a:spcBef>
            </a:pPr>
            <a:r>
              <a:rPr lang="en-GB" sz="2400" b="1" dirty="0">
                <a:latin typeface="+mn-lt"/>
                <a:cs typeface="Poppins" panose="00000500000000000000" pitchFamily="2" charset="0"/>
              </a:rPr>
              <a:t>Mostly demonstrates…</a:t>
            </a:r>
          </a:p>
          <a:p>
            <a:pPr fontAlgn="t">
              <a:spcBef>
                <a:spcPts val="0"/>
              </a:spcBef>
            </a:pPr>
            <a:r>
              <a:rPr lang="en-GB" sz="2400" b="1" dirty="0">
                <a:latin typeface="+mn-lt"/>
                <a:cs typeface="Poppins" panose="00000500000000000000" pitchFamily="2" charset="0"/>
              </a:rPr>
              <a:t>Always demonstrates…</a:t>
            </a:r>
          </a:p>
        </p:txBody>
      </p:sp>
      <p:grpSp>
        <p:nvGrpSpPr>
          <p:cNvPr id="21" name="Group 20">
            <a:extLst>
              <a:ext uri="{FF2B5EF4-FFF2-40B4-BE49-F238E27FC236}">
                <a16:creationId xmlns:a16="http://schemas.microsoft.com/office/drawing/2014/main" id="{46DFEFEC-F934-4A40-0E93-971F2B16CD9C}"/>
              </a:ext>
            </a:extLst>
          </p:cNvPr>
          <p:cNvGrpSpPr/>
          <p:nvPr/>
        </p:nvGrpSpPr>
        <p:grpSpPr>
          <a:xfrm>
            <a:off x="199214" y="5610464"/>
            <a:ext cx="776217" cy="695564"/>
            <a:chOff x="-4976656" y="3145652"/>
            <a:chExt cx="1926061" cy="1623709"/>
          </a:xfrm>
        </p:grpSpPr>
        <p:sp>
          <p:nvSpPr>
            <p:cNvPr id="30" name="Google Shape;457;p9">
              <a:extLst>
                <a:ext uri="{FF2B5EF4-FFF2-40B4-BE49-F238E27FC236}">
                  <a16:creationId xmlns:a16="http://schemas.microsoft.com/office/drawing/2014/main" id="{4CB5BB7B-96C6-CAB4-BE2F-D3AA6C1F3B27}"/>
                </a:ext>
              </a:extLst>
            </p:cNvPr>
            <p:cNvSpPr/>
            <p:nvPr/>
          </p:nvSpPr>
          <p:spPr>
            <a:xfrm>
              <a:off x="-4976656" y="3145652"/>
              <a:ext cx="1926061" cy="1623709"/>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31" name="Graphic 30" descr="Head with gears outline">
              <a:extLst>
                <a:ext uri="{FF2B5EF4-FFF2-40B4-BE49-F238E27FC236}">
                  <a16:creationId xmlns:a16="http://schemas.microsoft.com/office/drawing/2014/main" id="{3BE046F8-DAFC-F599-371E-D86173D54DA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99616" y="3290304"/>
              <a:ext cx="1326570" cy="1383644"/>
            </a:xfrm>
            <a:prstGeom prst="rect">
              <a:avLst/>
            </a:prstGeom>
          </p:spPr>
        </p:pic>
      </p:grpSp>
      <p:grpSp>
        <p:nvGrpSpPr>
          <p:cNvPr id="22" name="Group 21">
            <a:extLst>
              <a:ext uri="{FF2B5EF4-FFF2-40B4-BE49-F238E27FC236}">
                <a16:creationId xmlns:a16="http://schemas.microsoft.com/office/drawing/2014/main" id="{787B1092-BE75-CF6D-0EE9-0DFB4625352C}"/>
              </a:ext>
            </a:extLst>
          </p:cNvPr>
          <p:cNvGrpSpPr/>
          <p:nvPr/>
        </p:nvGrpSpPr>
        <p:grpSpPr>
          <a:xfrm>
            <a:off x="176867" y="7087289"/>
            <a:ext cx="774647" cy="694800"/>
            <a:chOff x="2721004" y="8027853"/>
            <a:chExt cx="1925639" cy="1624284"/>
          </a:xfrm>
        </p:grpSpPr>
        <p:sp>
          <p:nvSpPr>
            <p:cNvPr id="26" name="Google Shape;459;p9">
              <a:extLst>
                <a:ext uri="{FF2B5EF4-FFF2-40B4-BE49-F238E27FC236}">
                  <a16:creationId xmlns:a16="http://schemas.microsoft.com/office/drawing/2014/main" id="{EA175F0A-2ADF-5204-73F0-82CD9AE55347}"/>
                </a:ext>
              </a:extLst>
            </p:cNvPr>
            <p:cNvSpPr/>
            <p:nvPr/>
          </p:nvSpPr>
          <p:spPr>
            <a:xfrm>
              <a:off x="2721004" y="8027853"/>
              <a:ext cx="1925639" cy="1624284"/>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F73D9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28" name="Graphic 27" descr="Heart organ outline">
              <a:extLst>
                <a:ext uri="{FF2B5EF4-FFF2-40B4-BE49-F238E27FC236}">
                  <a16:creationId xmlns:a16="http://schemas.microsoft.com/office/drawing/2014/main" id="{6E562275-D315-F135-5049-5A75248C680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989278" y="8134272"/>
              <a:ext cx="1326931" cy="1384020"/>
            </a:xfrm>
            <a:prstGeom prst="rect">
              <a:avLst/>
            </a:prstGeom>
          </p:spPr>
        </p:pic>
      </p:grpSp>
      <p:grpSp>
        <p:nvGrpSpPr>
          <p:cNvPr id="23" name="Group 22">
            <a:extLst>
              <a:ext uri="{FF2B5EF4-FFF2-40B4-BE49-F238E27FC236}">
                <a16:creationId xmlns:a16="http://schemas.microsoft.com/office/drawing/2014/main" id="{7C582CE1-5598-E0CB-4DAB-EB8C4295FE8C}"/>
              </a:ext>
            </a:extLst>
          </p:cNvPr>
          <p:cNvGrpSpPr/>
          <p:nvPr/>
        </p:nvGrpSpPr>
        <p:grpSpPr>
          <a:xfrm>
            <a:off x="163159" y="8620510"/>
            <a:ext cx="774647" cy="694800"/>
            <a:chOff x="4801420" y="8035459"/>
            <a:chExt cx="1925639" cy="1624284"/>
          </a:xfrm>
        </p:grpSpPr>
        <p:sp>
          <p:nvSpPr>
            <p:cNvPr id="24" name="Google Shape;458;p9">
              <a:extLst>
                <a:ext uri="{FF2B5EF4-FFF2-40B4-BE49-F238E27FC236}">
                  <a16:creationId xmlns:a16="http://schemas.microsoft.com/office/drawing/2014/main" id="{0A064F1A-4D4F-8234-55AB-7A032AB893D2}"/>
                </a:ext>
              </a:extLst>
            </p:cNvPr>
            <p:cNvSpPr/>
            <p:nvPr/>
          </p:nvSpPr>
          <p:spPr>
            <a:xfrm>
              <a:off x="4801420" y="8035459"/>
              <a:ext cx="1925639" cy="1624284"/>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3B05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25" name="Graphic 24" descr="Sign language outline">
              <a:extLst>
                <a:ext uri="{FF2B5EF4-FFF2-40B4-BE49-F238E27FC236}">
                  <a16:creationId xmlns:a16="http://schemas.microsoft.com/office/drawing/2014/main" id="{2448F168-B165-13B4-5B9F-F2299D11C58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057223" y="8122902"/>
              <a:ext cx="1326931" cy="1384020"/>
            </a:xfrm>
            <a:prstGeom prst="rect">
              <a:avLst/>
            </a:prstGeom>
          </p:spPr>
        </p:pic>
      </p:grpSp>
    </p:spTree>
    <p:extLst>
      <p:ext uri="{BB962C8B-B14F-4D97-AF65-F5344CB8AC3E}">
        <p14:creationId xmlns:p14="http://schemas.microsoft.com/office/powerpoint/2010/main" val="3461603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298C334-D4F6-908C-35D1-231896C45FA5}"/>
              </a:ext>
            </a:extLst>
          </p:cNvPr>
          <p:cNvSpPr>
            <a:spLocks noGrp="1"/>
          </p:cNvSpPr>
          <p:nvPr>
            <p:ph type="sldNum" sz="quarter" idx="12"/>
          </p:nvPr>
        </p:nvSpPr>
        <p:spPr/>
        <p:txBody>
          <a:bodyPr/>
          <a:lstStyle/>
          <a:p>
            <a:fld id="{B744A3BF-E1DC-41A0-8560-29A497E7BFAB}" type="slidenum">
              <a:rPr lang="en-GB" smtClean="0"/>
              <a:t>12</a:t>
            </a:fld>
            <a:endParaRPr lang="en-GB"/>
          </a:p>
        </p:txBody>
      </p:sp>
      <p:sp>
        <p:nvSpPr>
          <p:cNvPr id="5" name="TextBox 4">
            <a:extLst>
              <a:ext uri="{FF2B5EF4-FFF2-40B4-BE49-F238E27FC236}">
                <a16:creationId xmlns:a16="http://schemas.microsoft.com/office/drawing/2014/main" id="{476502AD-2940-618D-C94D-7975AE85F5B0}"/>
              </a:ext>
            </a:extLst>
          </p:cNvPr>
          <p:cNvSpPr txBox="1"/>
          <p:nvPr/>
        </p:nvSpPr>
        <p:spPr>
          <a:xfrm>
            <a:off x="1174678" y="319927"/>
            <a:ext cx="4508642" cy="1200329"/>
          </a:xfrm>
          <a:prstGeom prst="rect">
            <a:avLst/>
          </a:prstGeom>
          <a:noFill/>
        </p:spPr>
        <p:txBody>
          <a:bodyPr wrap="square" lIns="91440" tIns="45720" rIns="91440" bIns="45720" anchor="t">
            <a:spAutoFit/>
          </a:bodyPr>
          <a:lstStyle/>
          <a:p>
            <a:pPr algn="ctr"/>
            <a:r>
              <a:rPr lang="en-GB" sz="2400" b="1" dirty="0">
                <a:solidFill>
                  <a:srgbClr val="072C44"/>
                </a:solidFill>
                <a:latin typeface="Poppins"/>
              </a:rPr>
              <a:t>KS3 Literacy Focus </a:t>
            </a:r>
          </a:p>
          <a:p>
            <a:pPr algn="ctr"/>
            <a:r>
              <a:rPr lang="en-GB" sz="2400" b="1" dirty="0">
                <a:solidFill>
                  <a:srgbClr val="072C44"/>
                </a:solidFill>
                <a:latin typeface="Poppins"/>
              </a:rPr>
              <a:t>Health</a:t>
            </a:r>
          </a:p>
          <a:p>
            <a:pPr algn="ctr"/>
            <a:endParaRPr lang="en-GB" sz="2400" b="1" dirty="0">
              <a:solidFill>
                <a:srgbClr val="072C44"/>
              </a:solidFill>
              <a:latin typeface="Poppins"/>
            </a:endParaRPr>
          </a:p>
        </p:txBody>
      </p:sp>
      <p:grpSp>
        <p:nvGrpSpPr>
          <p:cNvPr id="6" name="Group 5">
            <a:extLst>
              <a:ext uri="{FF2B5EF4-FFF2-40B4-BE49-F238E27FC236}">
                <a16:creationId xmlns:a16="http://schemas.microsoft.com/office/drawing/2014/main" id="{B49B26FC-45D3-10B0-8C46-2517419093DA}"/>
              </a:ext>
            </a:extLst>
          </p:cNvPr>
          <p:cNvGrpSpPr/>
          <p:nvPr/>
        </p:nvGrpSpPr>
        <p:grpSpPr>
          <a:xfrm>
            <a:off x="5507458" y="192219"/>
            <a:ext cx="1066360" cy="963266"/>
            <a:chOff x="4243396" y="4643152"/>
            <a:chExt cx="1155024" cy="1005267"/>
          </a:xfrm>
        </p:grpSpPr>
        <p:sp>
          <p:nvSpPr>
            <p:cNvPr id="7" name="Google Shape;457;p9">
              <a:extLst>
                <a:ext uri="{FF2B5EF4-FFF2-40B4-BE49-F238E27FC236}">
                  <a16:creationId xmlns:a16="http://schemas.microsoft.com/office/drawing/2014/main" id="{BC7455F3-52E1-4AF6-6404-76A989662BA6}"/>
                </a:ext>
              </a:extLst>
            </p:cNvPr>
            <p:cNvSpPr/>
            <p:nvPr/>
          </p:nvSpPr>
          <p:spPr>
            <a:xfrm>
              <a:off x="4243396" y="4643152"/>
              <a:ext cx="1155024" cy="1005267"/>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solidFill>
                <a:schemeClr val="tx1"/>
              </a:solidFill>
            </a:ln>
          </p:spPr>
          <p:txBody>
            <a:bodyPr spcFirstLastPara="1" wrap="square" lIns="51427" tIns="25706" rIns="51427" bIns="25706" anchor="ctr" anchorCtr="0">
              <a:noAutofit/>
            </a:bodyPr>
            <a:lstStyle/>
            <a:p>
              <a:pPr algn="ctr" defTabSz="514356">
                <a:buClr>
                  <a:srgbClr val="000000"/>
                </a:buClr>
                <a:defRPr/>
              </a:pPr>
              <a:endParaRPr sz="591" b="1" kern="0" dirty="0">
                <a:solidFill>
                  <a:srgbClr val="000000"/>
                </a:solidFill>
                <a:latin typeface="Poppins" pitchFamily="2" charset="77"/>
                <a:cs typeface="Poppins" pitchFamily="2" charset="77"/>
                <a:sym typeface="Arial"/>
              </a:endParaRPr>
            </a:p>
          </p:txBody>
        </p:sp>
        <p:pic>
          <p:nvPicPr>
            <p:cNvPr id="8" name="Graphic 7" descr="Head with gears outline">
              <a:extLst>
                <a:ext uri="{FF2B5EF4-FFF2-40B4-BE49-F238E27FC236}">
                  <a16:creationId xmlns:a16="http://schemas.microsoft.com/office/drawing/2014/main" id="{A3710B66-976A-FC6A-9742-523312D8E0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09532" y="4732709"/>
              <a:ext cx="795520" cy="856639"/>
            </a:xfrm>
            <a:prstGeom prst="rect">
              <a:avLst/>
            </a:prstGeom>
          </p:spPr>
        </p:pic>
      </p:grpSp>
      <p:grpSp>
        <p:nvGrpSpPr>
          <p:cNvPr id="9" name="Group 8">
            <a:extLst>
              <a:ext uri="{FF2B5EF4-FFF2-40B4-BE49-F238E27FC236}">
                <a16:creationId xmlns:a16="http://schemas.microsoft.com/office/drawing/2014/main" id="{05BE6297-D32E-722F-0E6A-B7E89699AE9D}"/>
              </a:ext>
            </a:extLst>
          </p:cNvPr>
          <p:cNvGrpSpPr/>
          <p:nvPr/>
        </p:nvGrpSpPr>
        <p:grpSpPr>
          <a:xfrm>
            <a:off x="284182" y="192219"/>
            <a:ext cx="1066360" cy="963266"/>
            <a:chOff x="4243396" y="4643152"/>
            <a:chExt cx="1155024" cy="1005267"/>
          </a:xfrm>
        </p:grpSpPr>
        <p:sp>
          <p:nvSpPr>
            <p:cNvPr id="10" name="Google Shape;457;p9">
              <a:extLst>
                <a:ext uri="{FF2B5EF4-FFF2-40B4-BE49-F238E27FC236}">
                  <a16:creationId xmlns:a16="http://schemas.microsoft.com/office/drawing/2014/main" id="{262782B1-CE65-1CA9-01BF-768E75D7BDF0}"/>
                </a:ext>
              </a:extLst>
            </p:cNvPr>
            <p:cNvSpPr/>
            <p:nvPr/>
          </p:nvSpPr>
          <p:spPr>
            <a:xfrm>
              <a:off x="4243396" y="4643152"/>
              <a:ext cx="1155024" cy="1005267"/>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solidFill>
                <a:schemeClr val="tx1"/>
              </a:solidFill>
            </a:ln>
          </p:spPr>
          <p:txBody>
            <a:bodyPr spcFirstLastPara="1" wrap="square" lIns="51427" tIns="25706" rIns="51427" bIns="25706" anchor="ctr" anchorCtr="0">
              <a:noAutofit/>
            </a:bodyPr>
            <a:lstStyle/>
            <a:p>
              <a:pPr algn="ctr" defTabSz="514356">
                <a:buClr>
                  <a:srgbClr val="000000"/>
                </a:buClr>
                <a:defRPr/>
              </a:pPr>
              <a:endParaRPr sz="591" b="1" kern="0" dirty="0">
                <a:solidFill>
                  <a:srgbClr val="000000"/>
                </a:solidFill>
                <a:latin typeface="Poppins" pitchFamily="2" charset="77"/>
                <a:cs typeface="Poppins" pitchFamily="2" charset="77"/>
                <a:sym typeface="Arial"/>
              </a:endParaRPr>
            </a:p>
          </p:txBody>
        </p:sp>
        <p:pic>
          <p:nvPicPr>
            <p:cNvPr id="11" name="Graphic 10" descr="Head with gears outline">
              <a:extLst>
                <a:ext uri="{FF2B5EF4-FFF2-40B4-BE49-F238E27FC236}">
                  <a16:creationId xmlns:a16="http://schemas.microsoft.com/office/drawing/2014/main" id="{4DA9B631-4557-F72C-B576-E7E86340FAF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09532" y="4732709"/>
              <a:ext cx="795520" cy="856639"/>
            </a:xfrm>
            <a:prstGeom prst="rect">
              <a:avLst/>
            </a:prstGeom>
          </p:spPr>
        </p:pic>
      </p:grpSp>
      <p:sp>
        <p:nvSpPr>
          <p:cNvPr id="13" name="TextBox 12">
            <a:extLst>
              <a:ext uri="{FF2B5EF4-FFF2-40B4-BE49-F238E27FC236}">
                <a16:creationId xmlns:a16="http://schemas.microsoft.com/office/drawing/2014/main" id="{0D4D1B93-FECB-B4B9-62C9-DF7DEB98A4AB}"/>
              </a:ext>
            </a:extLst>
          </p:cNvPr>
          <p:cNvSpPr txBox="1"/>
          <p:nvPr/>
        </p:nvSpPr>
        <p:spPr>
          <a:xfrm>
            <a:off x="316436" y="7786927"/>
            <a:ext cx="6225128" cy="1713932"/>
          </a:xfrm>
          <a:prstGeom prst="rect">
            <a:avLst/>
          </a:prstGeom>
          <a:noFill/>
          <a:ln w="12700">
            <a:solidFill>
              <a:srgbClr val="165F7F"/>
            </a:solidFill>
          </a:ln>
        </p:spPr>
        <p:txBody>
          <a:bodyPr wrap="square" lIns="51435" tIns="25718" rIns="51435" bIns="25718" rtlCol="0" anchor="t">
            <a:spAutoFit/>
          </a:bodyPr>
          <a:lstStyle/>
          <a:p>
            <a:pPr algn="ctr"/>
            <a:r>
              <a:rPr lang="en-US" sz="1200" b="1" dirty="0">
                <a:solidFill>
                  <a:srgbClr val="072C44"/>
                </a:solidFill>
                <a:latin typeface="Poppins"/>
                <a:cs typeface="Poppins"/>
              </a:rPr>
              <a:t>Social benefits of exercise:</a:t>
            </a:r>
          </a:p>
          <a:p>
            <a:pPr algn="ctr"/>
            <a:endParaRPr lang="en-US" sz="1200" b="1" dirty="0">
              <a:solidFill>
                <a:srgbClr val="072C44"/>
              </a:solidFill>
              <a:latin typeface="Poppins"/>
              <a:cs typeface="Poppins"/>
            </a:endParaRPr>
          </a:p>
          <a:p>
            <a:pPr algn="ctr"/>
            <a:r>
              <a:rPr lang="en-US" sz="1200" b="1" dirty="0">
                <a:solidFill>
                  <a:srgbClr val="072C44"/>
                </a:solidFill>
                <a:latin typeface="Poppins"/>
                <a:cs typeface="Poppins"/>
              </a:rPr>
              <a:t>Regular participation in exercise or sport can improve your social health by:</a:t>
            </a:r>
          </a:p>
          <a:p>
            <a:pPr algn="ctr"/>
            <a:endParaRPr lang="en-US" sz="1200" b="1" dirty="0">
              <a:solidFill>
                <a:srgbClr val="072C44"/>
              </a:solidFill>
              <a:latin typeface="Poppins"/>
              <a:cs typeface="Poppins"/>
            </a:endParaRPr>
          </a:p>
          <a:p>
            <a:pPr marL="285750" indent="-285750" algn="ctr">
              <a:buFont typeface="Arial"/>
              <a:buChar char="•"/>
            </a:pPr>
            <a:r>
              <a:rPr lang="en-US" sz="1200" b="1" dirty="0">
                <a:solidFill>
                  <a:srgbClr val="072C44"/>
                </a:solidFill>
                <a:latin typeface="Poppins"/>
                <a:cs typeface="Poppins"/>
              </a:rPr>
              <a:t>Being part of a team / group</a:t>
            </a:r>
          </a:p>
          <a:p>
            <a:pPr marL="285750" indent="-285750" algn="ctr">
              <a:buFont typeface="Arial"/>
              <a:buChar char="•"/>
            </a:pPr>
            <a:r>
              <a:rPr lang="en-US" sz="1200" b="1" dirty="0">
                <a:solidFill>
                  <a:srgbClr val="072C44"/>
                </a:solidFill>
                <a:latin typeface="Poppins"/>
                <a:cs typeface="Poppins"/>
              </a:rPr>
              <a:t>Cooperating with other people</a:t>
            </a:r>
          </a:p>
          <a:p>
            <a:pPr marL="285750" indent="-285750" algn="ctr">
              <a:buFont typeface="Arial"/>
              <a:buChar char="•"/>
            </a:pPr>
            <a:r>
              <a:rPr lang="en-US" sz="1200" b="1" dirty="0">
                <a:solidFill>
                  <a:srgbClr val="072C44"/>
                </a:solidFill>
                <a:latin typeface="Poppins"/>
                <a:cs typeface="Poppins"/>
              </a:rPr>
              <a:t>Communicating </a:t>
            </a:r>
          </a:p>
          <a:p>
            <a:pPr marL="285750" indent="-285750" algn="ctr">
              <a:buFont typeface="Arial"/>
              <a:buChar char="•"/>
            </a:pPr>
            <a:r>
              <a:rPr lang="en-US" sz="1200" b="1" dirty="0">
                <a:solidFill>
                  <a:srgbClr val="072C44"/>
                </a:solidFill>
                <a:latin typeface="Poppins"/>
                <a:cs typeface="Poppins"/>
              </a:rPr>
              <a:t>Developing friendships</a:t>
            </a:r>
          </a:p>
          <a:p>
            <a:pPr marL="285750" indent="-285750" algn="ctr">
              <a:buFont typeface="Arial"/>
              <a:buChar char="•"/>
            </a:pPr>
            <a:r>
              <a:rPr lang="en-US" sz="1200" b="1" dirty="0">
                <a:solidFill>
                  <a:srgbClr val="072C44"/>
                </a:solidFill>
                <a:latin typeface="Poppins"/>
                <a:cs typeface="Poppins"/>
              </a:rPr>
              <a:t>Reducing the feeling of loneliness</a:t>
            </a:r>
          </a:p>
        </p:txBody>
      </p:sp>
      <p:sp>
        <p:nvSpPr>
          <p:cNvPr id="14" name="TextBox 13">
            <a:extLst>
              <a:ext uri="{FF2B5EF4-FFF2-40B4-BE49-F238E27FC236}">
                <a16:creationId xmlns:a16="http://schemas.microsoft.com/office/drawing/2014/main" id="{7FFB8B0F-5A39-978F-CBBA-49C7605BE6FB}"/>
              </a:ext>
            </a:extLst>
          </p:cNvPr>
          <p:cNvSpPr txBox="1"/>
          <p:nvPr/>
        </p:nvSpPr>
        <p:spPr>
          <a:xfrm>
            <a:off x="284183" y="5806591"/>
            <a:ext cx="6257382" cy="1713932"/>
          </a:xfrm>
          <a:prstGeom prst="rect">
            <a:avLst/>
          </a:prstGeom>
          <a:noFill/>
          <a:ln w="12700">
            <a:solidFill>
              <a:srgbClr val="165F7F"/>
            </a:solidFill>
          </a:ln>
        </p:spPr>
        <p:txBody>
          <a:bodyPr wrap="square" lIns="51435" tIns="25718" rIns="51435" bIns="25718" rtlCol="0" anchor="t">
            <a:spAutoFit/>
          </a:bodyPr>
          <a:lstStyle/>
          <a:p>
            <a:pPr algn="ctr"/>
            <a:r>
              <a:rPr lang="en-US" sz="1200" b="1" dirty="0">
                <a:solidFill>
                  <a:srgbClr val="072C44"/>
                </a:solidFill>
                <a:latin typeface="Poppins"/>
                <a:cs typeface="Poppins"/>
              </a:rPr>
              <a:t>Mental benefits of exercise:</a:t>
            </a:r>
          </a:p>
          <a:p>
            <a:pPr algn="ctr"/>
            <a:endParaRPr lang="en-US" sz="1200" b="1" dirty="0">
              <a:solidFill>
                <a:srgbClr val="072C44"/>
              </a:solidFill>
              <a:latin typeface="Poppins"/>
              <a:cs typeface="Poppins"/>
            </a:endParaRPr>
          </a:p>
          <a:p>
            <a:pPr algn="ctr"/>
            <a:r>
              <a:rPr lang="en-US" sz="1200" b="1" dirty="0">
                <a:solidFill>
                  <a:srgbClr val="072C44"/>
                </a:solidFill>
                <a:latin typeface="Poppins" panose="00000500000000000000" pitchFamily="2" charset="0"/>
                <a:cs typeface="Poppins" panose="00000500000000000000" pitchFamily="2" charset="0"/>
              </a:rPr>
              <a:t>Regular participation in exercise will improve your mental health and help with:</a:t>
            </a:r>
          </a:p>
          <a:p>
            <a:pPr algn="ctr"/>
            <a:endParaRPr lang="en-US" sz="1200" b="1" dirty="0">
              <a:solidFill>
                <a:srgbClr val="072C44"/>
              </a:solidFill>
              <a:latin typeface="Poppins" panose="00000500000000000000" pitchFamily="2" charset="0"/>
              <a:cs typeface="Poppins" panose="00000500000000000000" pitchFamily="2" charset="0"/>
            </a:endParaRPr>
          </a:p>
          <a:p>
            <a:pPr marL="285750" indent="-285750" algn="ctr">
              <a:buFont typeface="Arial"/>
              <a:buChar char="•"/>
            </a:pPr>
            <a:r>
              <a:rPr lang="en-US" sz="1200" b="1" dirty="0">
                <a:solidFill>
                  <a:srgbClr val="072C44"/>
                </a:solidFill>
                <a:latin typeface="Poppins" panose="00000500000000000000" pitchFamily="2" charset="0"/>
                <a:cs typeface="Poppins" panose="00000500000000000000" pitchFamily="2" charset="0"/>
              </a:rPr>
              <a:t>Self-esteem / confidence</a:t>
            </a:r>
            <a:endParaRPr lang="en-US" sz="1200" b="1" dirty="0">
              <a:latin typeface="Poppins" panose="00000500000000000000" pitchFamily="2" charset="0"/>
              <a:cs typeface="Poppins" panose="00000500000000000000" pitchFamily="2" charset="0"/>
            </a:endParaRPr>
          </a:p>
          <a:p>
            <a:pPr marL="285750" indent="-285750" algn="ctr">
              <a:buFont typeface="Arial"/>
              <a:buChar char="•"/>
            </a:pPr>
            <a:r>
              <a:rPr lang="en-US" sz="1200" b="1" dirty="0">
                <a:solidFill>
                  <a:srgbClr val="072C44"/>
                </a:solidFill>
                <a:latin typeface="Poppins" panose="00000500000000000000" pitchFamily="2" charset="0"/>
                <a:cs typeface="Poppins" panose="00000500000000000000" pitchFamily="2" charset="0"/>
              </a:rPr>
              <a:t>Stress management</a:t>
            </a:r>
          </a:p>
          <a:p>
            <a:pPr marL="285750" indent="-285750" algn="ctr">
              <a:buFont typeface="Arial"/>
              <a:buChar char="•"/>
            </a:pPr>
            <a:r>
              <a:rPr lang="en-US" sz="1200" b="1" dirty="0">
                <a:solidFill>
                  <a:srgbClr val="072C44"/>
                </a:solidFill>
                <a:latin typeface="Poppins" panose="00000500000000000000" pitchFamily="2" charset="0"/>
                <a:cs typeface="Poppins" panose="00000500000000000000" pitchFamily="2" charset="0"/>
              </a:rPr>
              <a:t>Reducing anxiety</a:t>
            </a:r>
          </a:p>
          <a:p>
            <a:pPr marL="285750" indent="-285750" algn="ctr">
              <a:buFont typeface="Arial"/>
              <a:buChar char="•"/>
            </a:pPr>
            <a:r>
              <a:rPr lang="en-US" sz="1200" b="1" dirty="0">
                <a:solidFill>
                  <a:srgbClr val="072C44"/>
                </a:solidFill>
                <a:latin typeface="Poppins" panose="00000500000000000000" pitchFamily="2" charset="0"/>
                <a:cs typeface="Poppins" panose="00000500000000000000" pitchFamily="2" charset="0"/>
              </a:rPr>
              <a:t>Cognitive function</a:t>
            </a:r>
          </a:p>
        </p:txBody>
      </p:sp>
      <p:sp>
        <p:nvSpPr>
          <p:cNvPr id="15" name="TextBox 14">
            <a:extLst>
              <a:ext uri="{FF2B5EF4-FFF2-40B4-BE49-F238E27FC236}">
                <a16:creationId xmlns:a16="http://schemas.microsoft.com/office/drawing/2014/main" id="{C3FA8F85-9D1E-B7CF-B900-D0D83AA05B34}"/>
              </a:ext>
            </a:extLst>
          </p:cNvPr>
          <p:cNvSpPr txBox="1"/>
          <p:nvPr/>
        </p:nvSpPr>
        <p:spPr>
          <a:xfrm>
            <a:off x="284183" y="3636821"/>
            <a:ext cx="6257381" cy="1898598"/>
          </a:xfrm>
          <a:prstGeom prst="rect">
            <a:avLst/>
          </a:prstGeom>
          <a:noFill/>
          <a:ln w="12700">
            <a:solidFill>
              <a:srgbClr val="165F7F"/>
            </a:solidFill>
          </a:ln>
        </p:spPr>
        <p:txBody>
          <a:bodyPr wrap="square" lIns="51435" tIns="25718" rIns="51435" bIns="25718" rtlCol="0" anchor="t">
            <a:spAutoFit/>
          </a:bodyPr>
          <a:lstStyle/>
          <a:p>
            <a:pPr algn="ctr"/>
            <a:r>
              <a:rPr lang="en-US" sz="1200" b="1" dirty="0">
                <a:solidFill>
                  <a:srgbClr val="072C44"/>
                </a:solidFill>
                <a:latin typeface="Poppins"/>
                <a:cs typeface="Poppins"/>
              </a:rPr>
              <a:t>Physical benefits of exercise:</a:t>
            </a:r>
          </a:p>
          <a:p>
            <a:pPr algn="ctr"/>
            <a:endParaRPr lang="en-US" sz="1200" b="1" dirty="0">
              <a:solidFill>
                <a:srgbClr val="072C44"/>
              </a:solidFill>
              <a:latin typeface="Poppins"/>
              <a:cs typeface="Poppins"/>
            </a:endParaRPr>
          </a:p>
          <a:p>
            <a:pPr algn="ctr"/>
            <a:r>
              <a:rPr lang="en-US" sz="1200" b="1" dirty="0">
                <a:solidFill>
                  <a:srgbClr val="072C44"/>
                </a:solidFill>
                <a:latin typeface="Poppins"/>
                <a:cs typeface="Poppins"/>
              </a:rPr>
              <a:t>Regular participation in exercise will improve physical health and reduce the risk of the following:</a:t>
            </a:r>
          </a:p>
          <a:p>
            <a:pPr algn="ctr"/>
            <a:endParaRPr lang="en-US" sz="1200" b="1" dirty="0">
              <a:solidFill>
                <a:srgbClr val="072C44"/>
              </a:solidFill>
              <a:latin typeface="Poppins"/>
              <a:cs typeface="Poppins"/>
            </a:endParaRPr>
          </a:p>
          <a:p>
            <a:pPr marL="285750" indent="-285750" algn="ctr">
              <a:buFont typeface="Arial"/>
              <a:buChar char="•"/>
            </a:pPr>
            <a:r>
              <a:rPr lang="en-US" sz="1200" b="1" dirty="0">
                <a:solidFill>
                  <a:srgbClr val="072C44"/>
                </a:solidFill>
                <a:latin typeface="Poppins"/>
                <a:cs typeface="Poppins"/>
              </a:rPr>
              <a:t>Obesity</a:t>
            </a:r>
          </a:p>
          <a:p>
            <a:pPr marL="285750" indent="-285750" algn="ctr">
              <a:buFont typeface="Arial"/>
              <a:buChar char="•"/>
            </a:pPr>
            <a:r>
              <a:rPr lang="en-US" sz="1200" b="1" dirty="0">
                <a:solidFill>
                  <a:srgbClr val="072C44"/>
                </a:solidFill>
                <a:latin typeface="Poppins"/>
                <a:cs typeface="Poppins"/>
              </a:rPr>
              <a:t>Coronary Heart Disease</a:t>
            </a:r>
          </a:p>
          <a:p>
            <a:pPr marL="285750" indent="-285750" algn="ctr">
              <a:buFont typeface="Arial"/>
              <a:buChar char="•"/>
            </a:pPr>
            <a:r>
              <a:rPr lang="en-US" sz="1200" b="1" dirty="0">
                <a:solidFill>
                  <a:srgbClr val="072C44"/>
                </a:solidFill>
                <a:latin typeface="Poppins"/>
                <a:cs typeface="Poppins"/>
              </a:rPr>
              <a:t>High blood pressure</a:t>
            </a:r>
          </a:p>
          <a:p>
            <a:pPr marL="285750" indent="-285750" algn="ctr">
              <a:buFont typeface="Arial"/>
              <a:buChar char="•"/>
            </a:pPr>
            <a:r>
              <a:rPr lang="en-US" sz="1200" b="1" dirty="0">
                <a:solidFill>
                  <a:srgbClr val="072C44"/>
                </a:solidFill>
                <a:latin typeface="Poppins"/>
                <a:cs typeface="Poppins"/>
              </a:rPr>
              <a:t>Osteoporosis</a:t>
            </a:r>
          </a:p>
          <a:p>
            <a:pPr marL="285750" indent="-285750" algn="ctr">
              <a:buFont typeface="Arial"/>
              <a:buChar char="•"/>
            </a:pPr>
            <a:r>
              <a:rPr lang="en-US" sz="1200" b="1" dirty="0">
                <a:solidFill>
                  <a:srgbClr val="072C44"/>
                </a:solidFill>
                <a:latin typeface="Poppins"/>
                <a:cs typeface="Poppins"/>
              </a:rPr>
              <a:t>Type 2 diabetes</a:t>
            </a:r>
          </a:p>
        </p:txBody>
      </p:sp>
      <p:sp>
        <p:nvSpPr>
          <p:cNvPr id="16" name="TextBox 15">
            <a:extLst>
              <a:ext uri="{FF2B5EF4-FFF2-40B4-BE49-F238E27FC236}">
                <a16:creationId xmlns:a16="http://schemas.microsoft.com/office/drawing/2014/main" id="{7C854A39-7795-3D84-0FC9-26874A39640B}"/>
              </a:ext>
            </a:extLst>
          </p:cNvPr>
          <p:cNvSpPr txBox="1"/>
          <p:nvPr/>
        </p:nvSpPr>
        <p:spPr>
          <a:xfrm>
            <a:off x="300309" y="1426657"/>
            <a:ext cx="6257381" cy="1938992"/>
          </a:xfrm>
          <a:prstGeom prst="rect">
            <a:avLst/>
          </a:prstGeom>
          <a:noFill/>
          <a:ln w="12700">
            <a:solidFill>
              <a:srgbClr val="165F7F"/>
            </a:solidFill>
          </a:ln>
        </p:spPr>
        <p:txBody>
          <a:bodyPr wrap="square" lIns="91440" tIns="45720" rIns="91440" bIns="45720" anchor="t">
            <a:spAutoFit/>
          </a:bodyPr>
          <a:lstStyle/>
          <a:p>
            <a:pPr algn="ctr"/>
            <a:r>
              <a:rPr lang="en-GB" sz="1200" b="1" dirty="0">
                <a:solidFill>
                  <a:srgbClr val="072C44"/>
                </a:solidFill>
                <a:latin typeface="Poppins"/>
              </a:rPr>
              <a:t>Health:</a:t>
            </a:r>
          </a:p>
          <a:p>
            <a:pPr algn="ctr"/>
            <a:r>
              <a:rPr lang="en-GB" sz="1200" b="1" dirty="0">
                <a:solidFill>
                  <a:srgbClr val="072C44"/>
                </a:solidFill>
                <a:latin typeface="Poppins"/>
              </a:rPr>
              <a:t>A state of complete mental, physical and social well-being; not merely the absence of illness. </a:t>
            </a:r>
          </a:p>
          <a:p>
            <a:pPr algn="ctr"/>
            <a:endParaRPr lang="en-GB" sz="1200" b="1" dirty="0">
              <a:solidFill>
                <a:srgbClr val="072C44"/>
              </a:solidFill>
              <a:latin typeface="Poppins"/>
            </a:endParaRPr>
          </a:p>
          <a:p>
            <a:pPr algn="ctr"/>
            <a:r>
              <a:rPr lang="en-GB" sz="1200" b="1" dirty="0">
                <a:solidFill>
                  <a:srgbClr val="072C44"/>
                </a:solidFill>
                <a:latin typeface="Poppins"/>
              </a:rPr>
              <a:t>Fitness: </a:t>
            </a:r>
          </a:p>
          <a:p>
            <a:pPr algn="ctr"/>
            <a:r>
              <a:rPr lang="en-US" sz="1200" b="1" dirty="0">
                <a:solidFill>
                  <a:srgbClr val="072C44"/>
                </a:solidFill>
                <a:latin typeface="Poppins"/>
                <a:cs typeface="Calibri"/>
              </a:rPr>
              <a:t>Your physical ability to meet the demands of your environment. </a:t>
            </a:r>
          </a:p>
          <a:p>
            <a:pPr algn="ctr"/>
            <a:endParaRPr lang="en-US" sz="1200" b="1" dirty="0">
              <a:solidFill>
                <a:srgbClr val="072C44"/>
              </a:solidFill>
              <a:latin typeface="Poppins"/>
              <a:cs typeface="Calibri"/>
            </a:endParaRPr>
          </a:p>
          <a:p>
            <a:pPr algn="ctr"/>
            <a:r>
              <a:rPr lang="en-US" sz="1200" b="1" dirty="0">
                <a:solidFill>
                  <a:srgbClr val="072C44"/>
                </a:solidFill>
                <a:latin typeface="Poppins"/>
                <a:cs typeface="Calibri"/>
              </a:rPr>
              <a:t>Long term benefits:</a:t>
            </a:r>
          </a:p>
          <a:p>
            <a:pPr algn="ctr"/>
            <a:r>
              <a:rPr lang="en-US" sz="1200" b="1" dirty="0">
                <a:solidFill>
                  <a:srgbClr val="072C44"/>
                </a:solidFill>
                <a:latin typeface="Poppins"/>
                <a:cs typeface="Calibri"/>
              </a:rPr>
              <a:t>Positive adaptations made to the body as a result of REGULAR physical activity </a:t>
            </a:r>
          </a:p>
        </p:txBody>
      </p:sp>
    </p:spTree>
    <p:extLst>
      <p:ext uri="{BB962C8B-B14F-4D97-AF65-F5344CB8AC3E}">
        <p14:creationId xmlns:p14="http://schemas.microsoft.com/office/powerpoint/2010/main" val="3645927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42F9EE1-71E5-5F0A-6212-E7848526D9C1}"/>
              </a:ext>
            </a:extLst>
          </p:cNvPr>
          <p:cNvSpPr>
            <a:spLocks noGrp="1"/>
          </p:cNvSpPr>
          <p:nvPr>
            <p:ph type="sldNum" sz="quarter" idx="12"/>
          </p:nvPr>
        </p:nvSpPr>
        <p:spPr/>
        <p:txBody>
          <a:bodyPr/>
          <a:lstStyle/>
          <a:p>
            <a:fld id="{B744A3BF-E1DC-41A0-8560-29A497E7BFAB}" type="slidenum">
              <a:rPr lang="en-GB" smtClean="0"/>
              <a:t>13</a:t>
            </a:fld>
            <a:endParaRPr lang="en-GB"/>
          </a:p>
        </p:txBody>
      </p:sp>
      <p:sp>
        <p:nvSpPr>
          <p:cNvPr id="5" name="TextBox 4">
            <a:extLst>
              <a:ext uri="{FF2B5EF4-FFF2-40B4-BE49-F238E27FC236}">
                <a16:creationId xmlns:a16="http://schemas.microsoft.com/office/drawing/2014/main" id="{C503989F-55B2-E4D4-BC0E-54E972398DB4}"/>
              </a:ext>
            </a:extLst>
          </p:cNvPr>
          <p:cNvSpPr txBox="1"/>
          <p:nvPr/>
        </p:nvSpPr>
        <p:spPr>
          <a:xfrm>
            <a:off x="804791" y="311576"/>
            <a:ext cx="5200698" cy="1631216"/>
          </a:xfrm>
          <a:prstGeom prst="rect">
            <a:avLst/>
          </a:prstGeom>
          <a:noFill/>
        </p:spPr>
        <p:txBody>
          <a:bodyPr wrap="square" lIns="91440" tIns="45720" rIns="91440" bIns="45720" anchor="t">
            <a:spAutoFit/>
          </a:bodyPr>
          <a:lstStyle/>
          <a:p>
            <a:pPr algn="ctr"/>
            <a:r>
              <a:rPr lang="en-GB" sz="2400" b="1" dirty="0">
                <a:solidFill>
                  <a:srgbClr val="072C44"/>
                </a:solidFill>
                <a:latin typeface="Poppins"/>
              </a:rPr>
              <a:t>KS3 Literacy Focus </a:t>
            </a:r>
          </a:p>
          <a:p>
            <a:pPr algn="ctr"/>
            <a:r>
              <a:rPr lang="en-GB" sz="2400" b="1" dirty="0">
                <a:solidFill>
                  <a:srgbClr val="072C44"/>
                </a:solidFill>
                <a:latin typeface="Poppins"/>
              </a:rPr>
              <a:t>Sporting Values</a:t>
            </a:r>
          </a:p>
          <a:p>
            <a:pPr algn="ctr"/>
            <a:endParaRPr lang="en-GB" sz="2400" b="1" dirty="0">
              <a:solidFill>
                <a:srgbClr val="072C44"/>
              </a:solidFill>
              <a:latin typeface="Poppins"/>
            </a:endParaRPr>
          </a:p>
          <a:p>
            <a:pPr algn="ctr"/>
            <a:r>
              <a:rPr lang="en-GB" sz="1400" b="1" dirty="0">
                <a:solidFill>
                  <a:srgbClr val="072C44"/>
                </a:solidFill>
                <a:latin typeface="Poppins"/>
              </a:rPr>
              <a:t>Pupils will learn the following sporting values through their practical Rugby, Netball or Football PE lessons</a:t>
            </a:r>
          </a:p>
        </p:txBody>
      </p:sp>
      <p:grpSp>
        <p:nvGrpSpPr>
          <p:cNvPr id="24" name="Group 23">
            <a:extLst>
              <a:ext uri="{FF2B5EF4-FFF2-40B4-BE49-F238E27FC236}">
                <a16:creationId xmlns:a16="http://schemas.microsoft.com/office/drawing/2014/main" id="{5132455D-771F-0322-D622-73FBA6FD903A}"/>
              </a:ext>
            </a:extLst>
          </p:cNvPr>
          <p:cNvGrpSpPr/>
          <p:nvPr/>
        </p:nvGrpSpPr>
        <p:grpSpPr>
          <a:xfrm>
            <a:off x="5507458" y="192219"/>
            <a:ext cx="1066360" cy="963266"/>
            <a:chOff x="4243396" y="4643152"/>
            <a:chExt cx="1155024" cy="1005267"/>
          </a:xfrm>
        </p:grpSpPr>
        <p:sp>
          <p:nvSpPr>
            <p:cNvPr id="31" name="Google Shape;457;p9">
              <a:extLst>
                <a:ext uri="{FF2B5EF4-FFF2-40B4-BE49-F238E27FC236}">
                  <a16:creationId xmlns:a16="http://schemas.microsoft.com/office/drawing/2014/main" id="{FE934D19-CE16-354C-9ED9-2698A0CCBE5C}"/>
                </a:ext>
              </a:extLst>
            </p:cNvPr>
            <p:cNvSpPr/>
            <p:nvPr/>
          </p:nvSpPr>
          <p:spPr>
            <a:xfrm>
              <a:off x="4243396" y="4643152"/>
              <a:ext cx="1155024" cy="1005267"/>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solidFill>
                <a:schemeClr val="tx1"/>
              </a:solidFill>
            </a:ln>
          </p:spPr>
          <p:txBody>
            <a:bodyPr spcFirstLastPara="1" wrap="square" lIns="51427" tIns="25706" rIns="51427" bIns="25706" anchor="ctr" anchorCtr="0">
              <a:noAutofit/>
            </a:bodyPr>
            <a:lstStyle/>
            <a:p>
              <a:pPr algn="ctr" defTabSz="514356">
                <a:buClr>
                  <a:srgbClr val="000000"/>
                </a:buClr>
                <a:defRPr/>
              </a:pPr>
              <a:endParaRPr sz="591" b="1" kern="0" dirty="0">
                <a:solidFill>
                  <a:srgbClr val="000000"/>
                </a:solidFill>
                <a:latin typeface="Poppins" pitchFamily="2" charset="77"/>
                <a:cs typeface="Poppins" pitchFamily="2" charset="77"/>
                <a:sym typeface="Arial"/>
              </a:endParaRPr>
            </a:p>
          </p:txBody>
        </p:sp>
        <p:pic>
          <p:nvPicPr>
            <p:cNvPr id="32" name="Graphic 31" descr="Head with gears outline">
              <a:extLst>
                <a:ext uri="{FF2B5EF4-FFF2-40B4-BE49-F238E27FC236}">
                  <a16:creationId xmlns:a16="http://schemas.microsoft.com/office/drawing/2014/main" id="{290B2B7C-AD8C-C622-BCE5-9BF090E21E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09532" y="4732709"/>
              <a:ext cx="795520" cy="856639"/>
            </a:xfrm>
            <a:prstGeom prst="rect">
              <a:avLst/>
            </a:prstGeom>
          </p:spPr>
        </p:pic>
      </p:grpSp>
      <p:grpSp>
        <p:nvGrpSpPr>
          <p:cNvPr id="3" name="Group 2">
            <a:extLst>
              <a:ext uri="{FF2B5EF4-FFF2-40B4-BE49-F238E27FC236}">
                <a16:creationId xmlns:a16="http://schemas.microsoft.com/office/drawing/2014/main" id="{A9ADFD20-2ABF-BF1D-2E93-D28F56CE55DD}"/>
              </a:ext>
            </a:extLst>
          </p:cNvPr>
          <p:cNvGrpSpPr/>
          <p:nvPr/>
        </p:nvGrpSpPr>
        <p:grpSpPr>
          <a:xfrm>
            <a:off x="284182" y="192219"/>
            <a:ext cx="1066360" cy="963266"/>
            <a:chOff x="4243396" y="4643152"/>
            <a:chExt cx="1155024" cy="1005267"/>
          </a:xfrm>
        </p:grpSpPr>
        <p:sp>
          <p:nvSpPr>
            <p:cNvPr id="6" name="Google Shape;457;p9">
              <a:extLst>
                <a:ext uri="{FF2B5EF4-FFF2-40B4-BE49-F238E27FC236}">
                  <a16:creationId xmlns:a16="http://schemas.microsoft.com/office/drawing/2014/main" id="{BDD5302E-761F-223B-5744-87D7249CB0AC}"/>
                </a:ext>
              </a:extLst>
            </p:cNvPr>
            <p:cNvSpPr/>
            <p:nvPr/>
          </p:nvSpPr>
          <p:spPr>
            <a:xfrm>
              <a:off x="4243396" y="4643152"/>
              <a:ext cx="1155024" cy="1005267"/>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solidFill>
                <a:schemeClr val="tx1"/>
              </a:solidFill>
            </a:ln>
          </p:spPr>
          <p:txBody>
            <a:bodyPr spcFirstLastPara="1" wrap="square" lIns="51427" tIns="25706" rIns="51427" bIns="25706" anchor="ctr" anchorCtr="0">
              <a:noAutofit/>
            </a:bodyPr>
            <a:lstStyle/>
            <a:p>
              <a:pPr algn="ctr" defTabSz="514356">
                <a:buClr>
                  <a:srgbClr val="000000"/>
                </a:buClr>
                <a:defRPr/>
              </a:pPr>
              <a:endParaRPr sz="591" b="1" kern="0" dirty="0">
                <a:solidFill>
                  <a:srgbClr val="000000"/>
                </a:solidFill>
                <a:latin typeface="Poppins" pitchFamily="2" charset="77"/>
                <a:cs typeface="Poppins" pitchFamily="2" charset="77"/>
                <a:sym typeface="Arial"/>
              </a:endParaRPr>
            </a:p>
          </p:txBody>
        </p:sp>
        <p:pic>
          <p:nvPicPr>
            <p:cNvPr id="7" name="Graphic 6" descr="Head with gears outline">
              <a:extLst>
                <a:ext uri="{FF2B5EF4-FFF2-40B4-BE49-F238E27FC236}">
                  <a16:creationId xmlns:a16="http://schemas.microsoft.com/office/drawing/2014/main" id="{1234B872-7B63-E95F-F40D-49D20643155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09532" y="4732709"/>
              <a:ext cx="795520" cy="856639"/>
            </a:xfrm>
            <a:prstGeom prst="rect">
              <a:avLst/>
            </a:prstGeom>
          </p:spPr>
        </p:pic>
      </p:grpSp>
      <p:sp>
        <p:nvSpPr>
          <p:cNvPr id="27" name="TextBox 26">
            <a:extLst>
              <a:ext uri="{FF2B5EF4-FFF2-40B4-BE49-F238E27FC236}">
                <a16:creationId xmlns:a16="http://schemas.microsoft.com/office/drawing/2014/main" id="{78282A9D-14DE-C41C-4D6C-8A008BC9C4EE}"/>
              </a:ext>
            </a:extLst>
          </p:cNvPr>
          <p:cNvSpPr txBox="1"/>
          <p:nvPr/>
        </p:nvSpPr>
        <p:spPr>
          <a:xfrm>
            <a:off x="223600" y="6828533"/>
            <a:ext cx="6410800" cy="1252267"/>
          </a:xfrm>
          <a:prstGeom prst="rect">
            <a:avLst/>
          </a:prstGeom>
          <a:noFill/>
          <a:ln w="12700">
            <a:solidFill>
              <a:srgbClr val="165F7F"/>
            </a:solidFill>
          </a:ln>
        </p:spPr>
        <p:txBody>
          <a:bodyPr wrap="square" lIns="51435" tIns="25718" rIns="51435" bIns="25718" rtlCol="0" anchor="t">
            <a:spAutoFit/>
          </a:bodyPr>
          <a:lstStyle/>
          <a:p>
            <a:pPr algn="ctr"/>
            <a:r>
              <a:rPr lang="en-GB" b="1" i="0" dirty="0">
                <a:solidFill>
                  <a:srgbClr val="072C44"/>
                </a:solidFill>
                <a:effectLst/>
                <a:latin typeface="Poppins" panose="00000500000000000000" pitchFamily="2" charset="0"/>
                <a:cs typeface="Poppins" panose="00000500000000000000" pitchFamily="2" charset="0"/>
              </a:rPr>
              <a:t>Determination</a:t>
            </a:r>
          </a:p>
          <a:p>
            <a:pPr algn="ctr"/>
            <a:endParaRPr lang="en-GB" b="1" i="0" dirty="0">
              <a:solidFill>
                <a:srgbClr val="072C44"/>
              </a:solidFill>
              <a:effectLst/>
              <a:latin typeface="Poppins" panose="00000500000000000000" pitchFamily="2" charset="0"/>
              <a:cs typeface="Poppins" panose="00000500000000000000" pitchFamily="2" charset="0"/>
            </a:endParaRPr>
          </a:p>
          <a:p>
            <a:pPr algn="ctr"/>
            <a:r>
              <a:rPr lang="en-US" sz="1400" b="1" dirty="0">
                <a:solidFill>
                  <a:srgbClr val="072C44"/>
                </a:solidFill>
                <a:latin typeface="Poppins"/>
                <a:cs typeface="Calibri"/>
              </a:rPr>
              <a:t>A quality that makes you continue trying to do or achieve something that is difficult. Being determined is the will to prepare and play to achieve a positive result even when faced with challenges or defeat. </a:t>
            </a:r>
          </a:p>
        </p:txBody>
      </p:sp>
      <p:sp>
        <p:nvSpPr>
          <p:cNvPr id="28" name="TextBox 27">
            <a:extLst>
              <a:ext uri="{FF2B5EF4-FFF2-40B4-BE49-F238E27FC236}">
                <a16:creationId xmlns:a16="http://schemas.microsoft.com/office/drawing/2014/main" id="{633EDF54-8B62-2BDA-9EB8-07E82F1E7F17}"/>
              </a:ext>
            </a:extLst>
          </p:cNvPr>
          <p:cNvSpPr txBox="1"/>
          <p:nvPr/>
        </p:nvSpPr>
        <p:spPr>
          <a:xfrm>
            <a:off x="223600" y="5222006"/>
            <a:ext cx="6410800" cy="1467710"/>
          </a:xfrm>
          <a:prstGeom prst="rect">
            <a:avLst/>
          </a:prstGeom>
          <a:noFill/>
          <a:ln w="12700">
            <a:solidFill>
              <a:srgbClr val="165F7F"/>
            </a:solidFill>
          </a:ln>
        </p:spPr>
        <p:txBody>
          <a:bodyPr wrap="square" lIns="51435" tIns="25718" rIns="51435" bIns="25718" rtlCol="0" anchor="t">
            <a:spAutoFit/>
          </a:bodyPr>
          <a:lstStyle/>
          <a:p>
            <a:pPr algn="ctr"/>
            <a:r>
              <a:rPr lang="en-GB" b="1" i="0" dirty="0">
                <a:solidFill>
                  <a:srgbClr val="072C44"/>
                </a:solidFill>
                <a:effectLst/>
                <a:latin typeface="Poppins" panose="00000500000000000000" pitchFamily="2" charset="0"/>
                <a:cs typeface="Poppins" panose="00000500000000000000" pitchFamily="2" charset="0"/>
              </a:rPr>
              <a:t>Fair Play</a:t>
            </a:r>
          </a:p>
          <a:p>
            <a:pPr algn="ctr"/>
            <a:endParaRPr lang="en-GB" b="1" i="0" dirty="0">
              <a:solidFill>
                <a:srgbClr val="072C44"/>
              </a:solidFill>
              <a:effectLst/>
              <a:latin typeface="Poppins" panose="00000500000000000000" pitchFamily="2" charset="0"/>
              <a:cs typeface="Poppins" panose="00000500000000000000" pitchFamily="2" charset="0"/>
            </a:endParaRPr>
          </a:p>
          <a:p>
            <a:pPr algn="ctr"/>
            <a:r>
              <a:rPr lang="en-US" sz="1400" b="1" dirty="0">
                <a:solidFill>
                  <a:srgbClr val="072C44"/>
                </a:solidFill>
                <a:latin typeface="Poppins"/>
                <a:cs typeface="Calibri"/>
              </a:rPr>
              <a:t>Fair play in PE and sport is whereby all players and participants follow the set rules with honestly. You should play to win fairly. A good attitude towards teammates, opposition and officials is also encouraged.</a:t>
            </a:r>
          </a:p>
        </p:txBody>
      </p:sp>
      <p:sp>
        <p:nvSpPr>
          <p:cNvPr id="29" name="TextBox 28">
            <a:extLst>
              <a:ext uri="{FF2B5EF4-FFF2-40B4-BE49-F238E27FC236}">
                <a16:creationId xmlns:a16="http://schemas.microsoft.com/office/drawing/2014/main" id="{880048FA-E251-D130-99DA-194B22B2D41D}"/>
              </a:ext>
            </a:extLst>
          </p:cNvPr>
          <p:cNvSpPr txBox="1"/>
          <p:nvPr/>
        </p:nvSpPr>
        <p:spPr>
          <a:xfrm>
            <a:off x="222048" y="3593026"/>
            <a:ext cx="6410800" cy="1467710"/>
          </a:xfrm>
          <a:prstGeom prst="rect">
            <a:avLst/>
          </a:prstGeom>
          <a:noFill/>
          <a:ln w="12700">
            <a:solidFill>
              <a:srgbClr val="165F7F"/>
            </a:solidFill>
          </a:ln>
        </p:spPr>
        <p:txBody>
          <a:bodyPr wrap="square" lIns="51435" tIns="25718" rIns="51435" bIns="25718" rtlCol="0" anchor="t">
            <a:spAutoFit/>
          </a:bodyPr>
          <a:lstStyle/>
          <a:p>
            <a:pPr algn="ctr"/>
            <a:r>
              <a:rPr lang="en-GB" b="1" i="0" dirty="0">
                <a:solidFill>
                  <a:srgbClr val="072C44"/>
                </a:solidFill>
                <a:effectLst/>
                <a:latin typeface="Poppins" panose="00000500000000000000" pitchFamily="2" charset="0"/>
                <a:cs typeface="Poppins" panose="00000500000000000000" pitchFamily="2" charset="0"/>
              </a:rPr>
              <a:t>Respect</a:t>
            </a:r>
          </a:p>
          <a:p>
            <a:pPr algn="ctr"/>
            <a:endParaRPr lang="en-GB" b="1" i="0" dirty="0">
              <a:solidFill>
                <a:srgbClr val="072C44"/>
              </a:solidFill>
              <a:effectLst/>
              <a:latin typeface="Poppins" panose="00000500000000000000" pitchFamily="2" charset="0"/>
              <a:cs typeface="Poppins" panose="00000500000000000000" pitchFamily="2" charset="0"/>
            </a:endParaRPr>
          </a:p>
          <a:p>
            <a:pPr algn="ctr"/>
            <a:r>
              <a:rPr lang="en-US" sz="1400" b="1" dirty="0">
                <a:solidFill>
                  <a:srgbClr val="072C44"/>
                </a:solidFill>
                <a:latin typeface="Poppins"/>
                <a:cs typeface="Calibri"/>
              </a:rPr>
              <a:t>Respect is treating someone in a way that shows regard for their feelings, wishes, decisions and traditions. This means that you accept somebody for who they are, even when they’re different from you or you don’t agree with them. </a:t>
            </a:r>
            <a:endParaRPr lang="en-GB" sz="1400" b="1" dirty="0">
              <a:solidFill>
                <a:srgbClr val="072C44"/>
              </a:solidFill>
              <a:latin typeface="Poppins"/>
              <a:cs typeface="Calibri"/>
            </a:endParaRPr>
          </a:p>
        </p:txBody>
      </p:sp>
      <p:sp>
        <p:nvSpPr>
          <p:cNvPr id="30" name="TextBox 29">
            <a:extLst>
              <a:ext uri="{FF2B5EF4-FFF2-40B4-BE49-F238E27FC236}">
                <a16:creationId xmlns:a16="http://schemas.microsoft.com/office/drawing/2014/main" id="{75E7BB90-CDE8-D64E-FC0F-71D6B0D42B7D}"/>
              </a:ext>
            </a:extLst>
          </p:cNvPr>
          <p:cNvSpPr txBox="1"/>
          <p:nvPr/>
        </p:nvSpPr>
        <p:spPr>
          <a:xfrm>
            <a:off x="223600" y="8241088"/>
            <a:ext cx="6410800" cy="1467710"/>
          </a:xfrm>
          <a:prstGeom prst="rect">
            <a:avLst/>
          </a:prstGeom>
          <a:noFill/>
          <a:ln w="12700">
            <a:solidFill>
              <a:srgbClr val="165F7F"/>
            </a:solidFill>
          </a:ln>
        </p:spPr>
        <p:txBody>
          <a:bodyPr wrap="square" lIns="51435" tIns="25718" rIns="51435" bIns="25718" rtlCol="0" anchor="t">
            <a:spAutoFit/>
          </a:bodyPr>
          <a:lstStyle/>
          <a:p>
            <a:pPr algn="ctr"/>
            <a:r>
              <a:rPr lang="en-GB" b="1" i="0" dirty="0">
                <a:solidFill>
                  <a:srgbClr val="072C44"/>
                </a:solidFill>
                <a:effectLst/>
                <a:latin typeface="Poppins" panose="00000500000000000000" pitchFamily="2" charset="0"/>
                <a:cs typeface="Poppins" panose="00000500000000000000" pitchFamily="2" charset="0"/>
              </a:rPr>
              <a:t>Discipline</a:t>
            </a:r>
          </a:p>
          <a:p>
            <a:pPr algn="ctr"/>
            <a:endParaRPr lang="en-GB" b="1" i="0" dirty="0">
              <a:solidFill>
                <a:srgbClr val="072C44"/>
              </a:solidFill>
              <a:effectLst/>
              <a:latin typeface="Poppins" panose="00000500000000000000" pitchFamily="2" charset="0"/>
              <a:cs typeface="Poppins" panose="00000500000000000000" pitchFamily="2" charset="0"/>
            </a:endParaRPr>
          </a:p>
          <a:p>
            <a:pPr algn="ctr"/>
            <a:r>
              <a:rPr lang="en-GB" sz="1400" b="1" dirty="0">
                <a:solidFill>
                  <a:srgbClr val="072C44"/>
                </a:solidFill>
                <a:latin typeface="Poppins" panose="00000500000000000000" pitchFamily="2" charset="0"/>
                <a:cs typeface="Poppins" panose="00000500000000000000" pitchFamily="2" charset="0"/>
              </a:rPr>
              <a:t>T</a:t>
            </a:r>
            <a:r>
              <a:rPr lang="en-GB" sz="1400" b="1" i="0" dirty="0">
                <a:solidFill>
                  <a:srgbClr val="072C44"/>
                </a:solidFill>
                <a:effectLst/>
                <a:latin typeface="Poppins" panose="00000500000000000000" pitchFamily="2" charset="0"/>
                <a:cs typeface="Poppins" panose="00000500000000000000" pitchFamily="2" charset="0"/>
              </a:rPr>
              <a:t>he practice of encouraging people to obey rules or a code of behaviour. PE can help develop your self-control and behave appropriately in an activity or in the community.</a:t>
            </a:r>
          </a:p>
          <a:p>
            <a:pPr algn="ctr"/>
            <a:endParaRPr lang="en-GB" sz="1400" b="1" dirty="0">
              <a:solidFill>
                <a:srgbClr val="072C44"/>
              </a:solidFill>
              <a:latin typeface="Poppins" panose="00000500000000000000" pitchFamily="2" charset="0"/>
              <a:cs typeface="Poppins" panose="00000500000000000000" pitchFamily="2" charset="0"/>
            </a:endParaRPr>
          </a:p>
        </p:txBody>
      </p:sp>
      <p:sp>
        <p:nvSpPr>
          <p:cNvPr id="33" name="TextBox 32">
            <a:extLst>
              <a:ext uri="{FF2B5EF4-FFF2-40B4-BE49-F238E27FC236}">
                <a16:creationId xmlns:a16="http://schemas.microsoft.com/office/drawing/2014/main" id="{7C20D8EE-F6F7-40C2-98C0-53E2284CF990}"/>
              </a:ext>
            </a:extLst>
          </p:cNvPr>
          <p:cNvSpPr txBox="1"/>
          <p:nvPr/>
        </p:nvSpPr>
        <p:spPr>
          <a:xfrm>
            <a:off x="222048" y="2139094"/>
            <a:ext cx="6412352" cy="1292662"/>
          </a:xfrm>
          <a:prstGeom prst="rect">
            <a:avLst/>
          </a:prstGeom>
          <a:noFill/>
          <a:ln w="12700">
            <a:solidFill>
              <a:srgbClr val="165F7F"/>
            </a:solidFill>
          </a:ln>
        </p:spPr>
        <p:txBody>
          <a:bodyPr wrap="square" lIns="91440" tIns="45720" rIns="91440" bIns="45720" anchor="t">
            <a:spAutoFit/>
          </a:bodyPr>
          <a:lstStyle/>
          <a:p>
            <a:pPr algn="ctr"/>
            <a:r>
              <a:rPr lang="en-GB" b="1" dirty="0">
                <a:solidFill>
                  <a:srgbClr val="072C44"/>
                </a:solidFill>
                <a:latin typeface="Poppins" panose="00000500000000000000" pitchFamily="2" charset="0"/>
                <a:cs typeface="Poppins" panose="00000500000000000000" pitchFamily="2" charset="0"/>
              </a:rPr>
              <a:t> </a:t>
            </a:r>
            <a:r>
              <a:rPr lang="en-GB" b="1" i="0" dirty="0">
                <a:solidFill>
                  <a:srgbClr val="072C44"/>
                </a:solidFill>
                <a:effectLst/>
                <a:latin typeface="Poppins" panose="00000500000000000000" pitchFamily="2" charset="0"/>
                <a:cs typeface="Poppins" panose="00000500000000000000" pitchFamily="2" charset="0"/>
              </a:rPr>
              <a:t>Sportsmanship</a:t>
            </a:r>
          </a:p>
          <a:p>
            <a:pPr algn="ctr"/>
            <a:endParaRPr lang="en-GB" b="1" i="0" dirty="0">
              <a:solidFill>
                <a:srgbClr val="072C44"/>
              </a:solidFill>
              <a:effectLst/>
              <a:latin typeface="Poppins" panose="00000500000000000000" pitchFamily="2" charset="0"/>
              <a:cs typeface="Poppins" panose="00000500000000000000" pitchFamily="2" charset="0"/>
            </a:endParaRPr>
          </a:p>
          <a:p>
            <a:pPr algn="ctr"/>
            <a:r>
              <a:rPr lang="en-US" sz="1400" b="1" dirty="0">
                <a:solidFill>
                  <a:srgbClr val="072C44"/>
                </a:solidFill>
                <a:latin typeface="Poppins"/>
              </a:rPr>
              <a:t>Behaviour that demonstrates positive sporting values such as fair play, respect and gracious behaviour whether winning or losing.</a:t>
            </a:r>
            <a:endParaRPr lang="en-GB" sz="1400" b="1" dirty="0">
              <a:solidFill>
                <a:srgbClr val="072C44"/>
              </a:solidFill>
              <a:latin typeface="Poppins"/>
            </a:endParaRPr>
          </a:p>
          <a:p>
            <a:pPr algn="ctr"/>
            <a:r>
              <a:rPr lang="en-US" sz="1400" b="1" dirty="0">
                <a:solidFill>
                  <a:srgbClr val="072C44"/>
                </a:solidFill>
                <a:latin typeface="Poppins"/>
                <a:cs typeface="Calibri"/>
              </a:rPr>
              <a:t> </a:t>
            </a:r>
          </a:p>
        </p:txBody>
      </p:sp>
    </p:spTree>
    <p:extLst>
      <p:ext uri="{BB962C8B-B14F-4D97-AF65-F5344CB8AC3E}">
        <p14:creationId xmlns:p14="http://schemas.microsoft.com/office/powerpoint/2010/main" val="650747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42F9EE1-71E5-5F0A-6212-E7848526D9C1}"/>
              </a:ext>
            </a:extLst>
          </p:cNvPr>
          <p:cNvSpPr>
            <a:spLocks noGrp="1"/>
          </p:cNvSpPr>
          <p:nvPr>
            <p:ph type="sldNum" sz="quarter" idx="12"/>
          </p:nvPr>
        </p:nvSpPr>
        <p:spPr/>
        <p:txBody>
          <a:bodyPr/>
          <a:lstStyle/>
          <a:p>
            <a:fld id="{B744A3BF-E1DC-41A0-8560-29A497E7BFAB}" type="slidenum">
              <a:rPr lang="en-GB" smtClean="0"/>
              <a:t>14</a:t>
            </a:fld>
            <a:endParaRPr lang="en-GB"/>
          </a:p>
        </p:txBody>
      </p:sp>
      <p:sp>
        <p:nvSpPr>
          <p:cNvPr id="5" name="TextBox 4">
            <a:extLst>
              <a:ext uri="{FF2B5EF4-FFF2-40B4-BE49-F238E27FC236}">
                <a16:creationId xmlns:a16="http://schemas.microsoft.com/office/drawing/2014/main" id="{C503989F-55B2-E4D4-BC0E-54E972398DB4}"/>
              </a:ext>
            </a:extLst>
          </p:cNvPr>
          <p:cNvSpPr txBox="1"/>
          <p:nvPr/>
        </p:nvSpPr>
        <p:spPr>
          <a:xfrm>
            <a:off x="1329730" y="319927"/>
            <a:ext cx="4508642" cy="1631216"/>
          </a:xfrm>
          <a:prstGeom prst="rect">
            <a:avLst/>
          </a:prstGeom>
          <a:noFill/>
        </p:spPr>
        <p:txBody>
          <a:bodyPr wrap="square" lIns="91440" tIns="45720" rIns="91440" bIns="45720" anchor="t">
            <a:spAutoFit/>
          </a:bodyPr>
          <a:lstStyle/>
          <a:p>
            <a:pPr algn="ctr"/>
            <a:r>
              <a:rPr lang="en-GB" sz="2400" b="1" dirty="0">
                <a:solidFill>
                  <a:srgbClr val="072C44"/>
                </a:solidFill>
                <a:latin typeface="Poppins"/>
              </a:rPr>
              <a:t>KS3 Literacy Focus </a:t>
            </a:r>
          </a:p>
          <a:p>
            <a:pPr algn="ctr"/>
            <a:r>
              <a:rPr lang="en-GB" sz="2400" b="1" dirty="0">
                <a:solidFill>
                  <a:srgbClr val="072C44"/>
                </a:solidFill>
                <a:latin typeface="Poppins"/>
              </a:rPr>
              <a:t>Muscles</a:t>
            </a:r>
          </a:p>
          <a:p>
            <a:pPr algn="ctr"/>
            <a:endParaRPr lang="en-GB" sz="2400" b="1" dirty="0">
              <a:solidFill>
                <a:srgbClr val="072C44"/>
              </a:solidFill>
              <a:latin typeface="Poppins"/>
            </a:endParaRPr>
          </a:p>
          <a:p>
            <a:pPr algn="ctr"/>
            <a:r>
              <a:rPr lang="en-GB" sz="1400" b="1" dirty="0">
                <a:solidFill>
                  <a:srgbClr val="072C44"/>
                </a:solidFill>
                <a:latin typeface="Poppins"/>
              </a:rPr>
              <a:t>Pupils will learn the following muscles through their Net/Wall PE lessons</a:t>
            </a:r>
          </a:p>
        </p:txBody>
      </p:sp>
      <p:pic>
        <p:nvPicPr>
          <p:cNvPr id="9" name="Picture 8">
            <a:extLst>
              <a:ext uri="{FF2B5EF4-FFF2-40B4-BE49-F238E27FC236}">
                <a16:creationId xmlns:a16="http://schemas.microsoft.com/office/drawing/2014/main" id="{F1E8BAB7-87AF-BC50-3D2A-33A97A0126F1}"/>
              </a:ext>
            </a:extLst>
          </p:cNvPr>
          <p:cNvPicPr>
            <a:picLocks noChangeAspect="1"/>
          </p:cNvPicPr>
          <p:nvPr/>
        </p:nvPicPr>
        <p:blipFill>
          <a:blip r:embed="rId2"/>
          <a:stretch>
            <a:fillRect/>
          </a:stretch>
        </p:blipFill>
        <p:spPr>
          <a:xfrm>
            <a:off x="657615" y="2175270"/>
            <a:ext cx="2540131" cy="1606633"/>
          </a:xfrm>
          <a:prstGeom prst="rect">
            <a:avLst/>
          </a:prstGeom>
        </p:spPr>
      </p:pic>
      <p:pic>
        <p:nvPicPr>
          <p:cNvPr id="11" name="Picture 10">
            <a:extLst>
              <a:ext uri="{FF2B5EF4-FFF2-40B4-BE49-F238E27FC236}">
                <a16:creationId xmlns:a16="http://schemas.microsoft.com/office/drawing/2014/main" id="{FDCB4844-418C-070C-79ED-7F3933648A68}"/>
              </a:ext>
            </a:extLst>
          </p:cNvPr>
          <p:cNvPicPr>
            <a:picLocks noChangeAspect="1"/>
          </p:cNvPicPr>
          <p:nvPr/>
        </p:nvPicPr>
        <p:blipFill rotWithShape="1">
          <a:blip r:embed="rId3"/>
          <a:srcRect t="7326"/>
          <a:stretch/>
        </p:blipFill>
        <p:spPr>
          <a:xfrm>
            <a:off x="3584051" y="4176193"/>
            <a:ext cx="2692538" cy="1606633"/>
          </a:xfrm>
          <a:prstGeom prst="rect">
            <a:avLst/>
          </a:prstGeom>
        </p:spPr>
      </p:pic>
      <p:pic>
        <p:nvPicPr>
          <p:cNvPr id="13" name="Picture 12">
            <a:extLst>
              <a:ext uri="{FF2B5EF4-FFF2-40B4-BE49-F238E27FC236}">
                <a16:creationId xmlns:a16="http://schemas.microsoft.com/office/drawing/2014/main" id="{43633F11-266B-6286-0966-7C435B8E3E04}"/>
              </a:ext>
            </a:extLst>
          </p:cNvPr>
          <p:cNvPicPr>
            <a:picLocks noChangeAspect="1"/>
          </p:cNvPicPr>
          <p:nvPr/>
        </p:nvPicPr>
        <p:blipFill>
          <a:blip r:embed="rId4"/>
          <a:stretch>
            <a:fillRect/>
          </a:stretch>
        </p:blipFill>
        <p:spPr>
          <a:xfrm>
            <a:off x="3660255" y="2134445"/>
            <a:ext cx="2616334" cy="1676486"/>
          </a:xfrm>
          <a:prstGeom prst="rect">
            <a:avLst/>
          </a:prstGeom>
        </p:spPr>
      </p:pic>
      <p:pic>
        <p:nvPicPr>
          <p:cNvPr id="15" name="Picture 14">
            <a:extLst>
              <a:ext uri="{FF2B5EF4-FFF2-40B4-BE49-F238E27FC236}">
                <a16:creationId xmlns:a16="http://schemas.microsoft.com/office/drawing/2014/main" id="{6F4432B3-CAB4-B02A-9A0F-6876887C69A2}"/>
              </a:ext>
            </a:extLst>
          </p:cNvPr>
          <p:cNvPicPr>
            <a:picLocks noChangeAspect="1"/>
          </p:cNvPicPr>
          <p:nvPr/>
        </p:nvPicPr>
        <p:blipFill>
          <a:blip r:embed="rId5"/>
          <a:stretch>
            <a:fillRect/>
          </a:stretch>
        </p:blipFill>
        <p:spPr>
          <a:xfrm>
            <a:off x="1162464" y="6022499"/>
            <a:ext cx="1530429" cy="1663786"/>
          </a:xfrm>
          <a:prstGeom prst="rect">
            <a:avLst/>
          </a:prstGeom>
        </p:spPr>
      </p:pic>
      <p:pic>
        <p:nvPicPr>
          <p:cNvPr id="17" name="Picture 16">
            <a:extLst>
              <a:ext uri="{FF2B5EF4-FFF2-40B4-BE49-F238E27FC236}">
                <a16:creationId xmlns:a16="http://schemas.microsoft.com/office/drawing/2014/main" id="{7EA2F802-93B8-03DB-289F-7AAE423C66DF}"/>
              </a:ext>
            </a:extLst>
          </p:cNvPr>
          <p:cNvPicPr>
            <a:picLocks noChangeAspect="1"/>
          </p:cNvPicPr>
          <p:nvPr/>
        </p:nvPicPr>
        <p:blipFill rotWithShape="1">
          <a:blip r:embed="rId6"/>
          <a:srcRect t="3650"/>
          <a:stretch/>
        </p:blipFill>
        <p:spPr>
          <a:xfrm>
            <a:off x="638563" y="4132651"/>
            <a:ext cx="2578233" cy="1676486"/>
          </a:xfrm>
          <a:prstGeom prst="rect">
            <a:avLst/>
          </a:prstGeom>
        </p:spPr>
      </p:pic>
      <p:pic>
        <p:nvPicPr>
          <p:cNvPr id="19" name="Picture 18">
            <a:extLst>
              <a:ext uri="{FF2B5EF4-FFF2-40B4-BE49-F238E27FC236}">
                <a16:creationId xmlns:a16="http://schemas.microsoft.com/office/drawing/2014/main" id="{1E2DC8F2-65DA-A330-DAE9-E493EFAF20A7}"/>
              </a:ext>
            </a:extLst>
          </p:cNvPr>
          <p:cNvPicPr>
            <a:picLocks noChangeAspect="1"/>
          </p:cNvPicPr>
          <p:nvPr/>
        </p:nvPicPr>
        <p:blipFill>
          <a:blip r:embed="rId7"/>
          <a:stretch>
            <a:fillRect/>
          </a:stretch>
        </p:blipFill>
        <p:spPr>
          <a:xfrm>
            <a:off x="3584051" y="6022499"/>
            <a:ext cx="2559182" cy="1676486"/>
          </a:xfrm>
          <a:prstGeom prst="rect">
            <a:avLst/>
          </a:prstGeom>
        </p:spPr>
      </p:pic>
      <p:sp>
        <p:nvSpPr>
          <p:cNvPr id="21" name="TextBox 20">
            <a:extLst>
              <a:ext uri="{FF2B5EF4-FFF2-40B4-BE49-F238E27FC236}">
                <a16:creationId xmlns:a16="http://schemas.microsoft.com/office/drawing/2014/main" id="{EE8CC0E8-E972-87D1-2076-14BDB0A16042}"/>
              </a:ext>
            </a:extLst>
          </p:cNvPr>
          <p:cNvSpPr txBox="1"/>
          <p:nvPr/>
        </p:nvSpPr>
        <p:spPr>
          <a:xfrm>
            <a:off x="368507" y="8134540"/>
            <a:ext cx="6277655" cy="1446550"/>
          </a:xfrm>
          <a:prstGeom prst="rect">
            <a:avLst/>
          </a:prstGeom>
          <a:noFill/>
        </p:spPr>
        <p:txBody>
          <a:bodyPr wrap="square">
            <a:spAutoFit/>
          </a:bodyPr>
          <a:lstStyle/>
          <a:p>
            <a:pPr algn="ctr"/>
            <a:r>
              <a:rPr lang="en-GB" sz="2800" b="1" dirty="0">
                <a:solidFill>
                  <a:srgbClr val="072C44"/>
                </a:solidFill>
                <a:latin typeface="Poppins"/>
              </a:rPr>
              <a:t>Activities:</a:t>
            </a:r>
            <a:endParaRPr lang="en-GB" sz="3600" b="1" dirty="0">
              <a:solidFill>
                <a:srgbClr val="072C44"/>
              </a:solidFill>
              <a:latin typeface="Poppins"/>
              <a:cs typeface="Poppins"/>
            </a:endParaRPr>
          </a:p>
          <a:p>
            <a:pPr algn="ctr"/>
            <a:r>
              <a:rPr lang="en-GB" sz="2000" b="1" dirty="0">
                <a:solidFill>
                  <a:srgbClr val="072C44"/>
                </a:solidFill>
                <a:latin typeface="Poppins"/>
                <a:cs typeface="Poppins"/>
              </a:rPr>
              <a:t>1. Point to the muscle(s) on your body</a:t>
            </a:r>
            <a:endParaRPr lang="en-GB" sz="2000" b="1" dirty="0">
              <a:solidFill>
                <a:srgbClr val="072C44"/>
              </a:solidFill>
              <a:latin typeface="Poppins"/>
            </a:endParaRPr>
          </a:p>
          <a:p>
            <a:pPr algn="ctr"/>
            <a:r>
              <a:rPr lang="en-GB" sz="2000" b="1" dirty="0">
                <a:solidFill>
                  <a:srgbClr val="072C44"/>
                </a:solidFill>
                <a:latin typeface="Poppins"/>
                <a:cs typeface="Poppins"/>
              </a:rPr>
              <a:t>2. Do an exercise that uses the muscle(s)</a:t>
            </a:r>
          </a:p>
          <a:p>
            <a:pPr algn="ctr"/>
            <a:r>
              <a:rPr lang="en-GB" sz="2000" b="1" dirty="0">
                <a:solidFill>
                  <a:srgbClr val="072C44"/>
                </a:solidFill>
                <a:latin typeface="Poppins"/>
                <a:cs typeface="Poppins"/>
              </a:rPr>
              <a:t>3. Spell the muscle(s)</a:t>
            </a:r>
          </a:p>
        </p:txBody>
      </p:sp>
      <p:grpSp>
        <p:nvGrpSpPr>
          <p:cNvPr id="24" name="Group 23">
            <a:extLst>
              <a:ext uri="{FF2B5EF4-FFF2-40B4-BE49-F238E27FC236}">
                <a16:creationId xmlns:a16="http://schemas.microsoft.com/office/drawing/2014/main" id="{5132455D-771F-0322-D622-73FBA6FD903A}"/>
              </a:ext>
            </a:extLst>
          </p:cNvPr>
          <p:cNvGrpSpPr/>
          <p:nvPr/>
        </p:nvGrpSpPr>
        <p:grpSpPr>
          <a:xfrm>
            <a:off x="5507458" y="192219"/>
            <a:ext cx="1066360" cy="963266"/>
            <a:chOff x="4243396" y="4643152"/>
            <a:chExt cx="1155024" cy="1005267"/>
          </a:xfrm>
        </p:grpSpPr>
        <p:sp>
          <p:nvSpPr>
            <p:cNvPr id="31" name="Google Shape;457;p9">
              <a:extLst>
                <a:ext uri="{FF2B5EF4-FFF2-40B4-BE49-F238E27FC236}">
                  <a16:creationId xmlns:a16="http://schemas.microsoft.com/office/drawing/2014/main" id="{FE934D19-CE16-354C-9ED9-2698A0CCBE5C}"/>
                </a:ext>
              </a:extLst>
            </p:cNvPr>
            <p:cNvSpPr/>
            <p:nvPr/>
          </p:nvSpPr>
          <p:spPr>
            <a:xfrm>
              <a:off x="4243396" y="4643152"/>
              <a:ext cx="1155024" cy="1005267"/>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solidFill>
                <a:schemeClr val="tx1"/>
              </a:solidFill>
            </a:ln>
          </p:spPr>
          <p:txBody>
            <a:bodyPr spcFirstLastPara="1" wrap="square" lIns="51427" tIns="25706" rIns="51427" bIns="25706" anchor="ctr" anchorCtr="0">
              <a:noAutofit/>
            </a:bodyPr>
            <a:lstStyle/>
            <a:p>
              <a:pPr algn="ctr" defTabSz="514356">
                <a:buClr>
                  <a:srgbClr val="000000"/>
                </a:buClr>
                <a:defRPr/>
              </a:pPr>
              <a:endParaRPr sz="591" b="1" kern="0" dirty="0">
                <a:solidFill>
                  <a:srgbClr val="000000"/>
                </a:solidFill>
                <a:latin typeface="Poppins" pitchFamily="2" charset="77"/>
                <a:cs typeface="Poppins" pitchFamily="2" charset="77"/>
                <a:sym typeface="Arial"/>
              </a:endParaRPr>
            </a:p>
          </p:txBody>
        </p:sp>
        <p:pic>
          <p:nvPicPr>
            <p:cNvPr id="32" name="Graphic 31" descr="Head with gears outline">
              <a:extLst>
                <a:ext uri="{FF2B5EF4-FFF2-40B4-BE49-F238E27FC236}">
                  <a16:creationId xmlns:a16="http://schemas.microsoft.com/office/drawing/2014/main" id="{290B2B7C-AD8C-C622-BCE5-9BF090E21EA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09532" y="4732709"/>
              <a:ext cx="795520" cy="856639"/>
            </a:xfrm>
            <a:prstGeom prst="rect">
              <a:avLst/>
            </a:prstGeom>
          </p:spPr>
        </p:pic>
      </p:grpSp>
      <p:grpSp>
        <p:nvGrpSpPr>
          <p:cNvPr id="3" name="Group 2">
            <a:extLst>
              <a:ext uri="{FF2B5EF4-FFF2-40B4-BE49-F238E27FC236}">
                <a16:creationId xmlns:a16="http://schemas.microsoft.com/office/drawing/2014/main" id="{A9ADFD20-2ABF-BF1D-2E93-D28F56CE55DD}"/>
              </a:ext>
            </a:extLst>
          </p:cNvPr>
          <p:cNvGrpSpPr/>
          <p:nvPr/>
        </p:nvGrpSpPr>
        <p:grpSpPr>
          <a:xfrm>
            <a:off x="284182" y="192219"/>
            <a:ext cx="1066360" cy="963266"/>
            <a:chOff x="4243396" y="4643152"/>
            <a:chExt cx="1155024" cy="1005267"/>
          </a:xfrm>
        </p:grpSpPr>
        <p:sp>
          <p:nvSpPr>
            <p:cNvPr id="6" name="Google Shape;457;p9">
              <a:extLst>
                <a:ext uri="{FF2B5EF4-FFF2-40B4-BE49-F238E27FC236}">
                  <a16:creationId xmlns:a16="http://schemas.microsoft.com/office/drawing/2014/main" id="{BDD5302E-761F-223B-5744-87D7249CB0AC}"/>
                </a:ext>
              </a:extLst>
            </p:cNvPr>
            <p:cNvSpPr/>
            <p:nvPr/>
          </p:nvSpPr>
          <p:spPr>
            <a:xfrm>
              <a:off x="4243396" y="4643152"/>
              <a:ext cx="1155024" cy="1005267"/>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solidFill>
                <a:schemeClr val="tx1"/>
              </a:solidFill>
            </a:ln>
          </p:spPr>
          <p:txBody>
            <a:bodyPr spcFirstLastPara="1" wrap="square" lIns="51427" tIns="25706" rIns="51427" bIns="25706" anchor="ctr" anchorCtr="0">
              <a:noAutofit/>
            </a:bodyPr>
            <a:lstStyle/>
            <a:p>
              <a:pPr algn="ctr" defTabSz="514356">
                <a:buClr>
                  <a:srgbClr val="000000"/>
                </a:buClr>
                <a:defRPr/>
              </a:pPr>
              <a:endParaRPr sz="591" b="1" kern="0" dirty="0">
                <a:solidFill>
                  <a:srgbClr val="000000"/>
                </a:solidFill>
                <a:latin typeface="Poppins" pitchFamily="2" charset="77"/>
                <a:cs typeface="Poppins" pitchFamily="2" charset="77"/>
                <a:sym typeface="Arial"/>
              </a:endParaRPr>
            </a:p>
          </p:txBody>
        </p:sp>
        <p:pic>
          <p:nvPicPr>
            <p:cNvPr id="7" name="Graphic 6" descr="Head with gears outline">
              <a:extLst>
                <a:ext uri="{FF2B5EF4-FFF2-40B4-BE49-F238E27FC236}">
                  <a16:creationId xmlns:a16="http://schemas.microsoft.com/office/drawing/2014/main" id="{1234B872-7B63-E95F-F40D-49D20643155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09532" y="4732709"/>
              <a:ext cx="795520" cy="856639"/>
            </a:xfrm>
            <a:prstGeom prst="rect">
              <a:avLst/>
            </a:prstGeom>
          </p:spPr>
        </p:pic>
      </p:grpSp>
    </p:spTree>
    <p:extLst>
      <p:ext uri="{BB962C8B-B14F-4D97-AF65-F5344CB8AC3E}">
        <p14:creationId xmlns:p14="http://schemas.microsoft.com/office/powerpoint/2010/main" val="3124179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42F9EE1-71E5-5F0A-6212-E7848526D9C1}"/>
              </a:ext>
            </a:extLst>
          </p:cNvPr>
          <p:cNvSpPr>
            <a:spLocks noGrp="1"/>
          </p:cNvSpPr>
          <p:nvPr>
            <p:ph type="sldNum" sz="quarter" idx="12"/>
          </p:nvPr>
        </p:nvSpPr>
        <p:spPr/>
        <p:txBody>
          <a:bodyPr/>
          <a:lstStyle/>
          <a:p>
            <a:fld id="{B744A3BF-E1DC-41A0-8560-29A497E7BFAB}" type="slidenum">
              <a:rPr lang="en-GB" smtClean="0"/>
              <a:t>15</a:t>
            </a:fld>
            <a:endParaRPr lang="en-GB"/>
          </a:p>
        </p:txBody>
      </p:sp>
      <p:sp>
        <p:nvSpPr>
          <p:cNvPr id="5" name="TextBox 4">
            <a:extLst>
              <a:ext uri="{FF2B5EF4-FFF2-40B4-BE49-F238E27FC236}">
                <a16:creationId xmlns:a16="http://schemas.microsoft.com/office/drawing/2014/main" id="{C503989F-55B2-E4D4-BC0E-54E972398DB4}"/>
              </a:ext>
            </a:extLst>
          </p:cNvPr>
          <p:cNvSpPr txBox="1"/>
          <p:nvPr/>
        </p:nvSpPr>
        <p:spPr>
          <a:xfrm>
            <a:off x="943429" y="319927"/>
            <a:ext cx="5281244" cy="1631216"/>
          </a:xfrm>
          <a:prstGeom prst="rect">
            <a:avLst/>
          </a:prstGeom>
          <a:noFill/>
        </p:spPr>
        <p:txBody>
          <a:bodyPr wrap="square" lIns="91440" tIns="45720" rIns="91440" bIns="45720" anchor="t">
            <a:spAutoFit/>
          </a:bodyPr>
          <a:lstStyle/>
          <a:p>
            <a:pPr algn="ctr"/>
            <a:r>
              <a:rPr lang="en-GB" sz="2400" b="1" dirty="0">
                <a:solidFill>
                  <a:srgbClr val="072C44"/>
                </a:solidFill>
                <a:latin typeface="Poppins"/>
              </a:rPr>
              <a:t>KS3 Literacy Focus </a:t>
            </a:r>
          </a:p>
          <a:p>
            <a:pPr algn="ctr"/>
            <a:r>
              <a:rPr lang="en-GB" sz="2400" b="1" dirty="0">
                <a:solidFill>
                  <a:srgbClr val="072C44"/>
                </a:solidFill>
                <a:latin typeface="Poppins"/>
              </a:rPr>
              <a:t>Fitness</a:t>
            </a:r>
          </a:p>
          <a:p>
            <a:pPr algn="ctr"/>
            <a:endParaRPr lang="en-GB" sz="2400" b="1" dirty="0">
              <a:solidFill>
                <a:srgbClr val="072C44"/>
              </a:solidFill>
              <a:latin typeface="Poppins"/>
            </a:endParaRPr>
          </a:p>
          <a:p>
            <a:pPr algn="ctr"/>
            <a:r>
              <a:rPr lang="en-GB" sz="1400" b="1" dirty="0">
                <a:solidFill>
                  <a:srgbClr val="072C44"/>
                </a:solidFill>
                <a:latin typeface="Poppins"/>
              </a:rPr>
              <a:t>Pupils will learn the following components of fitness through their Athletics and Strike/Field PE lessons</a:t>
            </a:r>
          </a:p>
        </p:txBody>
      </p:sp>
      <p:grpSp>
        <p:nvGrpSpPr>
          <p:cNvPr id="24" name="Group 23">
            <a:extLst>
              <a:ext uri="{FF2B5EF4-FFF2-40B4-BE49-F238E27FC236}">
                <a16:creationId xmlns:a16="http://schemas.microsoft.com/office/drawing/2014/main" id="{5132455D-771F-0322-D622-73FBA6FD903A}"/>
              </a:ext>
            </a:extLst>
          </p:cNvPr>
          <p:cNvGrpSpPr/>
          <p:nvPr/>
        </p:nvGrpSpPr>
        <p:grpSpPr>
          <a:xfrm>
            <a:off x="5507458" y="192219"/>
            <a:ext cx="1066360" cy="963266"/>
            <a:chOff x="4243396" y="4643152"/>
            <a:chExt cx="1155024" cy="1005267"/>
          </a:xfrm>
        </p:grpSpPr>
        <p:sp>
          <p:nvSpPr>
            <p:cNvPr id="31" name="Google Shape;457;p9">
              <a:extLst>
                <a:ext uri="{FF2B5EF4-FFF2-40B4-BE49-F238E27FC236}">
                  <a16:creationId xmlns:a16="http://schemas.microsoft.com/office/drawing/2014/main" id="{FE934D19-CE16-354C-9ED9-2698A0CCBE5C}"/>
                </a:ext>
              </a:extLst>
            </p:cNvPr>
            <p:cNvSpPr/>
            <p:nvPr/>
          </p:nvSpPr>
          <p:spPr>
            <a:xfrm>
              <a:off x="4243396" y="4643152"/>
              <a:ext cx="1155024" cy="1005267"/>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solidFill>
                <a:schemeClr val="tx1"/>
              </a:solidFill>
            </a:ln>
          </p:spPr>
          <p:txBody>
            <a:bodyPr spcFirstLastPara="1" wrap="square" lIns="51427" tIns="25706" rIns="51427" bIns="25706" anchor="ctr" anchorCtr="0">
              <a:noAutofit/>
            </a:bodyPr>
            <a:lstStyle/>
            <a:p>
              <a:pPr algn="ctr" defTabSz="514356">
                <a:buClr>
                  <a:srgbClr val="000000"/>
                </a:buClr>
                <a:defRPr/>
              </a:pPr>
              <a:endParaRPr sz="591" b="1" kern="0" dirty="0">
                <a:solidFill>
                  <a:srgbClr val="000000"/>
                </a:solidFill>
                <a:latin typeface="Poppins" pitchFamily="2" charset="77"/>
                <a:cs typeface="Poppins" pitchFamily="2" charset="77"/>
                <a:sym typeface="Arial"/>
              </a:endParaRPr>
            </a:p>
          </p:txBody>
        </p:sp>
        <p:pic>
          <p:nvPicPr>
            <p:cNvPr id="32" name="Graphic 31" descr="Head with gears outline">
              <a:extLst>
                <a:ext uri="{FF2B5EF4-FFF2-40B4-BE49-F238E27FC236}">
                  <a16:creationId xmlns:a16="http://schemas.microsoft.com/office/drawing/2014/main" id="{290B2B7C-AD8C-C622-BCE5-9BF090E21E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09532" y="4732709"/>
              <a:ext cx="795520" cy="856639"/>
            </a:xfrm>
            <a:prstGeom prst="rect">
              <a:avLst/>
            </a:prstGeom>
          </p:spPr>
        </p:pic>
      </p:grpSp>
      <p:grpSp>
        <p:nvGrpSpPr>
          <p:cNvPr id="3" name="Group 2">
            <a:extLst>
              <a:ext uri="{FF2B5EF4-FFF2-40B4-BE49-F238E27FC236}">
                <a16:creationId xmlns:a16="http://schemas.microsoft.com/office/drawing/2014/main" id="{A9ADFD20-2ABF-BF1D-2E93-D28F56CE55DD}"/>
              </a:ext>
            </a:extLst>
          </p:cNvPr>
          <p:cNvGrpSpPr/>
          <p:nvPr/>
        </p:nvGrpSpPr>
        <p:grpSpPr>
          <a:xfrm>
            <a:off x="284182" y="192219"/>
            <a:ext cx="1066360" cy="963266"/>
            <a:chOff x="4243396" y="4643152"/>
            <a:chExt cx="1155024" cy="1005267"/>
          </a:xfrm>
        </p:grpSpPr>
        <p:sp>
          <p:nvSpPr>
            <p:cNvPr id="6" name="Google Shape;457;p9">
              <a:extLst>
                <a:ext uri="{FF2B5EF4-FFF2-40B4-BE49-F238E27FC236}">
                  <a16:creationId xmlns:a16="http://schemas.microsoft.com/office/drawing/2014/main" id="{BDD5302E-761F-223B-5744-87D7249CB0AC}"/>
                </a:ext>
              </a:extLst>
            </p:cNvPr>
            <p:cNvSpPr/>
            <p:nvPr/>
          </p:nvSpPr>
          <p:spPr>
            <a:xfrm>
              <a:off x="4243396" y="4643152"/>
              <a:ext cx="1155024" cy="1005267"/>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solidFill>
                <a:schemeClr val="tx1"/>
              </a:solidFill>
            </a:ln>
          </p:spPr>
          <p:txBody>
            <a:bodyPr spcFirstLastPara="1" wrap="square" lIns="51427" tIns="25706" rIns="51427" bIns="25706" anchor="ctr" anchorCtr="0">
              <a:noAutofit/>
            </a:bodyPr>
            <a:lstStyle/>
            <a:p>
              <a:pPr algn="ctr" defTabSz="514356">
                <a:buClr>
                  <a:srgbClr val="000000"/>
                </a:buClr>
                <a:defRPr/>
              </a:pPr>
              <a:endParaRPr sz="591" b="1" kern="0" dirty="0">
                <a:solidFill>
                  <a:srgbClr val="000000"/>
                </a:solidFill>
                <a:latin typeface="Poppins" pitchFamily="2" charset="77"/>
                <a:cs typeface="Poppins" pitchFamily="2" charset="77"/>
                <a:sym typeface="Arial"/>
              </a:endParaRPr>
            </a:p>
          </p:txBody>
        </p:sp>
        <p:pic>
          <p:nvPicPr>
            <p:cNvPr id="7" name="Graphic 6" descr="Head with gears outline">
              <a:extLst>
                <a:ext uri="{FF2B5EF4-FFF2-40B4-BE49-F238E27FC236}">
                  <a16:creationId xmlns:a16="http://schemas.microsoft.com/office/drawing/2014/main" id="{1234B872-7B63-E95F-F40D-49D20643155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09532" y="4732709"/>
              <a:ext cx="795520" cy="856639"/>
            </a:xfrm>
            <a:prstGeom prst="rect">
              <a:avLst/>
            </a:prstGeom>
          </p:spPr>
        </p:pic>
      </p:grpSp>
      <p:sp>
        <p:nvSpPr>
          <p:cNvPr id="27" name="TextBox 26">
            <a:extLst>
              <a:ext uri="{FF2B5EF4-FFF2-40B4-BE49-F238E27FC236}">
                <a16:creationId xmlns:a16="http://schemas.microsoft.com/office/drawing/2014/main" id="{78282A9D-14DE-C41C-4D6C-8A008BC9C4EE}"/>
              </a:ext>
            </a:extLst>
          </p:cNvPr>
          <p:cNvSpPr txBox="1"/>
          <p:nvPr/>
        </p:nvSpPr>
        <p:spPr>
          <a:xfrm>
            <a:off x="3479829" y="5013003"/>
            <a:ext cx="3135600" cy="1314000"/>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Coordination</a:t>
            </a:r>
          </a:p>
          <a:p>
            <a:pPr algn="ctr"/>
            <a:r>
              <a:rPr lang="en-GB" sz="1400" b="1" dirty="0">
                <a:solidFill>
                  <a:srgbClr val="072C44"/>
                </a:solidFill>
                <a:latin typeface="Poppins"/>
              </a:rPr>
              <a:t>The ability to use two or more body parts together</a:t>
            </a:r>
          </a:p>
          <a:p>
            <a:pPr algn="ctr"/>
            <a:endParaRPr lang="en-GB" sz="1400" b="1" dirty="0">
              <a:solidFill>
                <a:srgbClr val="072C44"/>
              </a:solidFill>
              <a:latin typeface="Poppins"/>
            </a:endParaRPr>
          </a:p>
          <a:p>
            <a:pPr algn="ctr"/>
            <a:r>
              <a:rPr lang="en-GB" sz="1400" b="1" u="sng" dirty="0">
                <a:solidFill>
                  <a:srgbClr val="072C44"/>
                </a:solidFill>
                <a:latin typeface="Poppins"/>
              </a:rPr>
              <a:t>Fitness test</a:t>
            </a:r>
          </a:p>
          <a:p>
            <a:pPr algn="ctr"/>
            <a:r>
              <a:rPr lang="en-GB" sz="1400" b="1" dirty="0">
                <a:solidFill>
                  <a:srgbClr val="072C44"/>
                </a:solidFill>
                <a:latin typeface="Poppins"/>
                <a:cs typeface="Calibri"/>
              </a:rPr>
              <a:t>Wall throw test</a:t>
            </a:r>
            <a:endParaRPr lang="en-US" sz="1400" b="1" dirty="0">
              <a:solidFill>
                <a:srgbClr val="072C44"/>
              </a:solidFill>
              <a:latin typeface="Poppins"/>
              <a:cs typeface="Calibri"/>
            </a:endParaRPr>
          </a:p>
        </p:txBody>
      </p:sp>
      <p:sp>
        <p:nvSpPr>
          <p:cNvPr id="28" name="TextBox 27">
            <a:extLst>
              <a:ext uri="{FF2B5EF4-FFF2-40B4-BE49-F238E27FC236}">
                <a16:creationId xmlns:a16="http://schemas.microsoft.com/office/drawing/2014/main" id="{633EDF54-8B62-2BDA-9EB8-07E82F1E7F17}"/>
              </a:ext>
            </a:extLst>
          </p:cNvPr>
          <p:cNvSpPr txBox="1"/>
          <p:nvPr/>
        </p:nvSpPr>
        <p:spPr>
          <a:xfrm>
            <a:off x="242571" y="7852790"/>
            <a:ext cx="3135600" cy="1764000"/>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Strength</a:t>
            </a:r>
          </a:p>
          <a:p>
            <a:pPr algn="ctr"/>
            <a:r>
              <a:rPr lang="en-GB" sz="1400" b="1" dirty="0">
                <a:solidFill>
                  <a:srgbClr val="072C44"/>
                </a:solidFill>
                <a:latin typeface="Poppins"/>
              </a:rPr>
              <a:t>The maximum force a muscle or group of muscles can apply against a resistance</a:t>
            </a:r>
          </a:p>
          <a:p>
            <a:pPr algn="ctr"/>
            <a:endParaRPr lang="en-GB" sz="1200" b="1" dirty="0">
              <a:solidFill>
                <a:srgbClr val="072C44"/>
              </a:solidFill>
              <a:latin typeface="Poppins"/>
            </a:endParaRPr>
          </a:p>
          <a:p>
            <a:pPr algn="ctr"/>
            <a:r>
              <a:rPr lang="en-GB" sz="1400" b="1" u="sng" dirty="0">
                <a:solidFill>
                  <a:srgbClr val="072C44"/>
                </a:solidFill>
                <a:latin typeface="Poppins"/>
              </a:rPr>
              <a:t>Fitness test</a:t>
            </a:r>
          </a:p>
          <a:p>
            <a:pPr algn="ctr"/>
            <a:r>
              <a:rPr lang="en-GB" sz="1400" b="1" dirty="0">
                <a:solidFill>
                  <a:srgbClr val="072C44"/>
                </a:solidFill>
                <a:latin typeface="Poppins"/>
                <a:cs typeface="Calibri"/>
              </a:rPr>
              <a:t>Grip strength dynamometer</a:t>
            </a:r>
          </a:p>
          <a:p>
            <a:pPr algn="ctr"/>
            <a:r>
              <a:rPr lang="en-GB" sz="1400" b="1" dirty="0">
                <a:solidFill>
                  <a:srgbClr val="072C44"/>
                </a:solidFill>
                <a:latin typeface="Poppins"/>
                <a:cs typeface="Calibri"/>
              </a:rPr>
              <a:t>1 repetition maximum (1RM)</a:t>
            </a:r>
            <a:endParaRPr lang="en-US" sz="1400" b="1" dirty="0">
              <a:solidFill>
                <a:srgbClr val="072C44"/>
              </a:solidFill>
              <a:latin typeface="Poppins"/>
              <a:cs typeface="Calibri"/>
            </a:endParaRPr>
          </a:p>
        </p:txBody>
      </p:sp>
      <p:sp>
        <p:nvSpPr>
          <p:cNvPr id="29" name="TextBox 28">
            <a:extLst>
              <a:ext uri="{FF2B5EF4-FFF2-40B4-BE49-F238E27FC236}">
                <a16:creationId xmlns:a16="http://schemas.microsoft.com/office/drawing/2014/main" id="{880048FA-E251-D130-99DA-194B22B2D41D}"/>
              </a:ext>
            </a:extLst>
          </p:cNvPr>
          <p:cNvSpPr txBox="1"/>
          <p:nvPr/>
        </p:nvSpPr>
        <p:spPr>
          <a:xfrm>
            <a:off x="242571" y="3583152"/>
            <a:ext cx="3135600" cy="1346400"/>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Speed:</a:t>
            </a:r>
          </a:p>
          <a:p>
            <a:pPr algn="ctr"/>
            <a:r>
              <a:rPr lang="en-GB" sz="1400" b="1" dirty="0">
                <a:solidFill>
                  <a:srgbClr val="072C44"/>
                </a:solidFill>
                <a:latin typeface="Poppins"/>
              </a:rPr>
              <a:t>The ability to move the body or body parts quickly</a:t>
            </a:r>
          </a:p>
          <a:p>
            <a:pPr algn="ctr"/>
            <a:endParaRPr lang="en-GB" sz="1200" b="1" dirty="0">
              <a:solidFill>
                <a:srgbClr val="072C44"/>
              </a:solidFill>
              <a:latin typeface="Poppins"/>
            </a:endParaRPr>
          </a:p>
          <a:p>
            <a:pPr algn="ctr"/>
            <a:r>
              <a:rPr lang="en-GB" sz="1400" b="1" u="sng" dirty="0">
                <a:solidFill>
                  <a:srgbClr val="072C44"/>
                </a:solidFill>
                <a:latin typeface="Poppins"/>
              </a:rPr>
              <a:t>Fitness test:</a:t>
            </a:r>
          </a:p>
          <a:p>
            <a:pPr algn="ctr"/>
            <a:r>
              <a:rPr lang="en-GB" sz="1400" b="1" dirty="0">
                <a:solidFill>
                  <a:srgbClr val="072C44"/>
                </a:solidFill>
                <a:latin typeface="Poppins"/>
                <a:cs typeface="Calibri"/>
              </a:rPr>
              <a:t>30m sprint</a:t>
            </a:r>
            <a:r>
              <a:rPr lang="en-US" sz="1400" b="1" dirty="0">
                <a:solidFill>
                  <a:srgbClr val="072C44"/>
                </a:solidFill>
                <a:latin typeface="Poppins"/>
                <a:cs typeface="Calibri"/>
              </a:rPr>
              <a:t> </a:t>
            </a:r>
          </a:p>
        </p:txBody>
      </p:sp>
      <p:sp>
        <p:nvSpPr>
          <p:cNvPr id="30" name="TextBox 29">
            <a:extLst>
              <a:ext uri="{FF2B5EF4-FFF2-40B4-BE49-F238E27FC236}">
                <a16:creationId xmlns:a16="http://schemas.microsoft.com/office/drawing/2014/main" id="{75E7BB90-CDE8-D64E-FC0F-71D6B0D42B7D}"/>
              </a:ext>
            </a:extLst>
          </p:cNvPr>
          <p:cNvSpPr txBox="1"/>
          <p:nvPr/>
        </p:nvSpPr>
        <p:spPr>
          <a:xfrm>
            <a:off x="3476594" y="2007150"/>
            <a:ext cx="3135692" cy="1494000"/>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Cardiovascular Endurance:</a:t>
            </a:r>
          </a:p>
          <a:p>
            <a:pPr algn="ctr"/>
            <a:r>
              <a:rPr lang="en-GB" sz="1400" b="1" dirty="0">
                <a:solidFill>
                  <a:srgbClr val="072C44"/>
                </a:solidFill>
                <a:latin typeface="Poppins"/>
              </a:rPr>
              <a:t>The ability to continuously exercise the whole body without tiring.</a:t>
            </a:r>
          </a:p>
          <a:p>
            <a:pPr algn="ctr"/>
            <a:endParaRPr lang="en-GB" sz="1400" b="1" dirty="0">
              <a:solidFill>
                <a:srgbClr val="072C44"/>
              </a:solidFill>
              <a:latin typeface="Poppins"/>
            </a:endParaRPr>
          </a:p>
          <a:p>
            <a:pPr algn="ctr"/>
            <a:r>
              <a:rPr lang="en-GB" sz="1400" b="1" u="sng" dirty="0">
                <a:solidFill>
                  <a:srgbClr val="072C44"/>
                </a:solidFill>
                <a:latin typeface="Poppins"/>
              </a:rPr>
              <a:t>Fitness test: </a:t>
            </a:r>
          </a:p>
          <a:p>
            <a:pPr algn="ctr"/>
            <a:r>
              <a:rPr lang="en-US" sz="1400" b="1" dirty="0">
                <a:solidFill>
                  <a:srgbClr val="072C44"/>
                </a:solidFill>
                <a:latin typeface="Poppins"/>
                <a:cs typeface="Calibri"/>
              </a:rPr>
              <a:t>12 Minute Cooper Run. </a:t>
            </a:r>
          </a:p>
        </p:txBody>
      </p:sp>
      <p:sp>
        <p:nvSpPr>
          <p:cNvPr id="2" name="TextBox 1">
            <a:extLst>
              <a:ext uri="{FF2B5EF4-FFF2-40B4-BE49-F238E27FC236}">
                <a16:creationId xmlns:a16="http://schemas.microsoft.com/office/drawing/2014/main" id="{031BDCF5-A862-E4E5-A6BB-25F4AAFE971F}"/>
              </a:ext>
            </a:extLst>
          </p:cNvPr>
          <p:cNvSpPr txBox="1"/>
          <p:nvPr/>
        </p:nvSpPr>
        <p:spPr>
          <a:xfrm>
            <a:off x="3479829" y="7852790"/>
            <a:ext cx="3135600" cy="1764000"/>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Balance</a:t>
            </a:r>
          </a:p>
          <a:p>
            <a:pPr algn="ctr"/>
            <a:r>
              <a:rPr lang="en-GB" sz="1400" b="1" dirty="0">
                <a:solidFill>
                  <a:srgbClr val="072C44"/>
                </a:solidFill>
                <a:latin typeface="Poppins"/>
              </a:rPr>
              <a:t>The ability to keep your centre of mass over a support base. Maintaining equilibrium whether stationary or moving</a:t>
            </a:r>
          </a:p>
          <a:p>
            <a:pPr algn="ctr"/>
            <a:endParaRPr lang="en-GB" sz="1400" b="1" dirty="0">
              <a:solidFill>
                <a:srgbClr val="072C44"/>
              </a:solidFill>
              <a:latin typeface="Poppins"/>
            </a:endParaRPr>
          </a:p>
          <a:p>
            <a:pPr algn="ctr"/>
            <a:r>
              <a:rPr lang="en-GB" sz="1400" b="1" u="sng" dirty="0">
                <a:solidFill>
                  <a:srgbClr val="072C44"/>
                </a:solidFill>
                <a:latin typeface="Poppins"/>
              </a:rPr>
              <a:t>Fitness test</a:t>
            </a:r>
          </a:p>
          <a:p>
            <a:pPr algn="ctr"/>
            <a:r>
              <a:rPr lang="en-GB" sz="1400" b="1" dirty="0">
                <a:solidFill>
                  <a:srgbClr val="072C44"/>
                </a:solidFill>
                <a:latin typeface="Poppins"/>
                <a:cs typeface="Calibri"/>
              </a:rPr>
              <a:t>Stork stand test</a:t>
            </a:r>
            <a:endParaRPr lang="en-US" sz="1100" b="1" dirty="0">
              <a:solidFill>
                <a:srgbClr val="072C44"/>
              </a:solidFill>
              <a:latin typeface="Poppins"/>
              <a:cs typeface="Calibri"/>
            </a:endParaRPr>
          </a:p>
        </p:txBody>
      </p:sp>
      <p:sp>
        <p:nvSpPr>
          <p:cNvPr id="8" name="TextBox 7">
            <a:extLst>
              <a:ext uri="{FF2B5EF4-FFF2-40B4-BE49-F238E27FC236}">
                <a16:creationId xmlns:a16="http://schemas.microsoft.com/office/drawing/2014/main" id="{C9585D96-C60D-249B-21E9-59E61FC732A4}"/>
              </a:ext>
            </a:extLst>
          </p:cNvPr>
          <p:cNvSpPr txBox="1"/>
          <p:nvPr/>
        </p:nvSpPr>
        <p:spPr>
          <a:xfrm>
            <a:off x="3479829" y="6416281"/>
            <a:ext cx="3135600" cy="1344600"/>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Flexibility:</a:t>
            </a:r>
          </a:p>
          <a:p>
            <a:pPr algn="ctr"/>
            <a:r>
              <a:rPr lang="en-GB" sz="1400" b="1" dirty="0">
                <a:solidFill>
                  <a:srgbClr val="072C44"/>
                </a:solidFill>
                <a:latin typeface="Poppins"/>
              </a:rPr>
              <a:t>The range of movement available at a joint</a:t>
            </a:r>
          </a:p>
          <a:p>
            <a:pPr algn="ctr"/>
            <a:endParaRPr lang="en-GB" sz="1400" b="1" dirty="0">
              <a:solidFill>
                <a:srgbClr val="072C44"/>
              </a:solidFill>
              <a:latin typeface="Poppins"/>
            </a:endParaRPr>
          </a:p>
          <a:p>
            <a:pPr algn="ctr"/>
            <a:r>
              <a:rPr lang="en-GB" sz="1400" b="1" u="sng" dirty="0">
                <a:solidFill>
                  <a:srgbClr val="072C44"/>
                </a:solidFill>
                <a:latin typeface="Poppins"/>
              </a:rPr>
              <a:t>Fitness test</a:t>
            </a:r>
          </a:p>
          <a:p>
            <a:pPr algn="ctr"/>
            <a:r>
              <a:rPr lang="en-GB" sz="1400" b="1" dirty="0">
                <a:solidFill>
                  <a:srgbClr val="072C44"/>
                </a:solidFill>
                <a:latin typeface="Poppins"/>
                <a:cs typeface="Calibri"/>
              </a:rPr>
              <a:t>Sit and reach test</a:t>
            </a:r>
            <a:endParaRPr lang="en-US" sz="1400" b="1" dirty="0">
              <a:solidFill>
                <a:srgbClr val="072C44"/>
              </a:solidFill>
              <a:latin typeface="Poppins"/>
              <a:cs typeface="Calibri"/>
            </a:endParaRPr>
          </a:p>
        </p:txBody>
      </p:sp>
      <p:sp>
        <p:nvSpPr>
          <p:cNvPr id="9" name="TextBox 8">
            <a:extLst>
              <a:ext uri="{FF2B5EF4-FFF2-40B4-BE49-F238E27FC236}">
                <a16:creationId xmlns:a16="http://schemas.microsoft.com/office/drawing/2014/main" id="{25B6B097-D136-6090-BECF-DDE298D26AAE}"/>
              </a:ext>
            </a:extLst>
          </p:cNvPr>
          <p:cNvSpPr txBox="1"/>
          <p:nvPr/>
        </p:nvSpPr>
        <p:spPr>
          <a:xfrm>
            <a:off x="3476686" y="3582557"/>
            <a:ext cx="3135600" cy="1344600"/>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Power</a:t>
            </a:r>
          </a:p>
          <a:p>
            <a:pPr algn="ctr"/>
            <a:r>
              <a:rPr lang="en-GB" sz="1400" b="1" dirty="0">
                <a:solidFill>
                  <a:srgbClr val="072C44"/>
                </a:solidFill>
                <a:latin typeface="Poppins"/>
              </a:rPr>
              <a:t>Strength x speed (maximal force performed at speed)</a:t>
            </a:r>
          </a:p>
          <a:p>
            <a:pPr algn="ctr"/>
            <a:endParaRPr lang="en-GB" sz="1400" b="1" dirty="0">
              <a:solidFill>
                <a:srgbClr val="072C44"/>
              </a:solidFill>
              <a:latin typeface="Poppins"/>
            </a:endParaRPr>
          </a:p>
          <a:p>
            <a:pPr algn="ctr"/>
            <a:r>
              <a:rPr lang="en-GB" sz="1400" b="1" u="sng" dirty="0">
                <a:solidFill>
                  <a:srgbClr val="072C44"/>
                </a:solidFill>
                <a:latin typeface="Poppins"/>
              </a:rPr>
              <a:t>Fitness test</a:t>
            </a:r>
          </a:p>
          <a:p>
            <a:pPr algn="ctr"/>
            <a:r>
              <a:rPr lang="en-GB" sz="1400" b="1" dirty="0">
                <a:solidFill>
                  <a:srgbClr val="072C44"/>
                </a:solidFill>
                <a:latin typeface="Poppins"/>
                <a:cs typeface="Calibri"/>
              </a:rPr>
              <a:t>Vertical jump or Broad jump test</a:t>
            </a:r>
          </a:p>
        </p:txBody>
      </p:sp>
      <p:sp>
        <p:nvSpPr>
          <p:cNvPr id="10" name="TextBox 9">
            <a:extLst>
              <a:ext uri="{FF2B5EF4-FFF2-40B4-BE49-F238E27FC236}">
                <a16:creationId xmlns:a16="http://schemas.microsoft.com/office/drawing/2014/main" id="{808968C8-E962-E4C0-CEB0-B73F77134A60}"/>
              </a:ext>
            </a:extLst>
          </p:cNvPr>
          <p:cNvSpPr txBox="1"/>
          <p:nvPr/>
        </p:nvSpPr>
        <p:spPr>
          <a:xfrm>
            <a:off x="236516" y="2008572"/>
            <a:ext cx="3135600" cy="1494000"/>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Muscular Endurance</a:t>
            </a:r>
          </a:p>
          <a:p>
            <a:pPr algn="ctr"/>
            <a:r>
              <a:rPr lang="en-GB" sz="1400" b="1" dirty="0">
                <a:solidFill>
                  <a:srgbClr val="072C44"/>
                </a:solidFill>
                <a:latin typeface="Poppins"/>
              </a:rPr>
              <a:t>The ability of a muscle or muscle group to repeatedly contract or keep going without tiring</a:t>
            </a:r>
          </a:p>
          <a:p>
            <a:pPr algn="ctr"/>
            <a:endParaRPr lang="en-GB" sz="1200" b="1" dirty="0">
              <a:solidFill>
                <a:srgbClr val="072C44"/>
              </a:solidFill>
              <a:latin typeface="Poppins"/>
            </a:endParaRPr>
          </a:p>
          <a:p>
            <a:pPr algn="ctr"/>
            <a:r>
              <a:rPr lang="en-GB" sz="1400" b="1" u="sng" dirty="0">
                <a:solidFill>
                  <a:srgbClr val="072C44"/>
                </a:solidFill>
                <a:latin typeface="Poppins"/>
              </a:rPr>
              <a:t>Fitness test</a:t>
            </a:r>
          </a:p>
          <a:p>
            <a:pPr algn="ctr"/>
            <a:r>
              <a:rPr lang="en-GB" sz="1400" b="1" dirty="0">
                <a:solidFill>
                  <a:srgbClr val="072C44"/>
                </a:solidFill>
                <a:latin typeface="Poppins"/>
                <a:cs typeface="Calibri"/>
              </a:rPr>
              <a:t>Press-up or Sit-up test</a:t>
            </a:r>
          </a:p>
        </p:txBody>
      </p:sp>
      <p:sp>
        <p:nvSpPr>
          <p:cNvPr id="11" name="TextBox 10">
            <a:extLst>
              <a:ext uri="{FF2B5EF4-FFF2-40B4-BE49-F238E27FC236}">
                <a16:creationId xmlns:a16="http://schemas.microsoft.com/office/drawing/2014/main" id="{15C631FA-D2E7-35A1-A0FE-4406BFC5A8C1}"/>
              </a:ext>
            </a:extLst>
          </p:cNvPr>
          <p:cNvSpPr txBox="1"/>
          <p:nvPr/>
        </p:nvSpPr>
        <p:spPr>
          <a:xfrm>
            <a:off x="242571" y="5006790"/>
            <a:ext cx="3135600" cy="1313822"/>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Reaction Time:</a:t>
            </a:r>
          </a:p>
          <a:p>
            <a:pPr algn="ctr"/>
            <a:r>
              <a:rPr lang="en-GB" sz="1400" b="1" dirty="0">
                <a:solidFill>
                  <a:srgbClr val="072C44"/>
                </a:solidFill>
                <a:latin typeface="Poppins"/>
              </a:rPr>
              <a:t>The time taken to respond to a stimulus.</a:t>
            </a:r>
          </a:p>
          <a:p>
            <a:pPr algn="ctr"/>
            <a:endParaRPr lang="en-GB" sz="1200" b="1" dirty="0">
              <a:solidFill>
                <a:srgbClr val="072C44"/>
              </a:solidFill>
              <a:latin typeface="Poppins"/>
            </a:endParaRPr>
          </a:p>
          <a:p>
            <a:pPr algn="ctr"/>
            <a:r>
              <a:rPr lang="en-GB" sz="1400" b="1" u="sng" dirty="0">
                <a:solidFill>
                  <a:srgbClr val="072C44"/>
                </a:solidFill>
                <a:latin typeface="Poppins"/>
              </a:rPr>
              <a:t>Fitness test</a:t>
            </a:r>
          </a:p>
          <a:p>
            <a:pPr algn="ctr"/>
            <a:r>
              <a:rPr lang="en-GB" sz="1400" b="1" dirty="0">
                <a:solidFill>
                  <a:srgbClr val="072C44"/>
                </a:solidFill>
                <a:latin typeface="Poppins"/>
                <a:cs typeface="Calibri"/>
              </a:rPr>
              <a:t>Ruler Drop Test</a:t>
            </a:r>
            <a:endParaRPr lang="en-US" sz="1400" b="1" dirty="0">
              <a:solidFill>
                <a:srgbClr val="072C44"/>
              </a:solidFill>
              <a:latin typeface="Poppins"/>
              <a:cs typeface="Calibri"/>
            </a:endParaRPr>
          </a:p>
        </p:txBody>
      </p:sp>
      <p:sp>
        <p:nvSpPr>
          <p:cNvPr id="12" name="TextBox 11">
            <a:extLst>
              <a:ext uri="{FF2B5EF4-FFF2-40B4-BE49-F238E27FC236}">
                <a16:creationId xmlns:a16="http://schemas.microsoft.com/office/drawing/2014/main" id="{0250E88E-454D-06D3-1F3B-63D2DD13FA78}"/>
              </a:ext>
            </a:extLst>
          </p:cNvPr>
          <p:cNvSpPr txBox="1"/>
          <p:nvPr/>
        </p:nvSpPr>
        <p:spPr>
          <a:xfrm>
            <a:off x="242663" y="6416281"/>
            <a:ext cx="3135600" cy="1346400"/>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Agility:</a:t>
            </a:r>
          </a:p>
          <a:p>
            <a:pPr algn="ctr"/>
            <a:r>
              <a:rPr lang="en-GB" sz="1400" b="1" dirty="0">
                <a:solidFill>
                  <a:srgbClr val="072C44"/>
                </a:solidFill>
                <a:latin typeface="Poppins"/>
              </a:rPr>
              <a:t>The ability to change direction at speed</a:t>
            </a:r>
          </a:p>
          <a:p>
            <a:pPr algn="ctr"/>
            <a:endParaRPr lang="en-GB" sz="1200" b="1" dirty="0">
              <a:solidFill>
                <a:srgbClr val="072C44"/>
              </a:solidFill>
              <a:latin typeface="Poppins"/>
            </a:endParaRPr>
          </a:p>
          <a:p>
            <a:pPr algn="ctr"/>
            <a:r>
              <a:rPr lang="en-GB" sz="1400" b="1" u="sng" dirty="0">
                <a:solidFill>
                  <a:srgbClr val="072C44"/>
                </a:solidFill>
                <a:latin typeface="Poppins"/>
              </a:rPr>
              <a:t>Fitness test</a:t>
            </a:r>
          </a:p>
          <a:p>
            <a:pPr algn="ctr"/>
            <a:r>
              <a:rPr lang="en-GB" sz="1400" b="1" dirty="0">
                <a:solidFill>
                  <a:srgbClr val="072C44"/>
                </a:solidFill>
                <a:latin typeface="Poppins"/>
                <a:cs typeface="Calibri"/>
              </a:rPr>
              <a:t>Illinois Agility Test</a:t>
            </a:r>
            <a:endParaRPr lang="en-US" sz="1400" b="1" dirty="0">
              <a:solidFill>
                <a:srgbClr val="072C44"/>
              </a:solidFill>
              <a:latin typeface="Poppins"/>
              <a:cs typeface="Calibri"/>
            </a:endParaRPr>
          </a:p>
        </p:txBody>
      </p:sp>
    </p:spTree>
    <p:extLst>
      <p:ext uri="{BB962C8B-B14F-4D97-AF65-F5344CB8AC3E}">
        <p14:creationId xmlns:p14="http://schemas.microsoft.com/office/powerpoint/2010/main" val="1167180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5041" y="477679"/>
            <a:ext cx="5981122" cy="595932"/>
          </a:xfrm>
          <a:prstGeom prst="rect">
            <a:avLst/>
          </a:prstGeom>
        </p:spPr>
        <p:txBody>
          <a:bodyPr wrap="square">
            <a:spAutoFit/>
          </a:bodyPr>
          <a:lstStyle/>
          <a:p>
            <a:pPr algn="ctr">
              <a:lnSpc>
                <a:spcPct val="107000"/>
              </a:lnSpc>
              <a:spcAft>
                <a:spcPts val="800"/>
              </a:spcAft>
            </a:pPr>
            <a:r>
              <a:rPr lang="en-GB" sz="3200" b="1" dirty="0">
                <a:ea typeface="Calibri"/>
                <a:cs typeface="Times New Roman"/>
              </a:rPr>
              <a:t>Key Stage 3 Activity Blocks</a:t>
            </a:r>
          </a:p>
        </p:txBody>
      </p:sp>
      <p:sp>
        <p:nvSpPr>
          <p:cNvPr id="8" name="Slide Number Placeholder 7">
            <a:extLst>
              <a:ext uri="{FF2B5EF4-FFF2-40B4-BE49-F238E27FC236}">
                <a16:creationId xmlns:a16="http://schemas.microsoft.com/office/drawing/2014/main" id="{2BE66388-46AF-7664-D55B-8FEF78B646E7}"/>
              </a:ext>
            </a:extLst>
          </p:cNvPr>
          <p:cNvSpPr>
            <a:spLocks noGrp="1"/>
          </p:cNvSpPr>
          <p:nvPr>
            <p:ph type="sldNum" sz="quarter" idx="12"/>
          </p:nvPr>
        </p:nvSpPr>
        <p:spPr/>
        <p:txBody>
          <a:bodyPr/>
          <a:lstStyle/>
          <a:p>
            <a:fld id="{B744A3BF-E1DC-41A0-8560-29A497E7BFAB}" type="slidenum">
              <a:rPr lang="en-GB" smtClean="0"/>
              <a:t>16</a:t>
            </a:fld>
            <a:endParaRPr lang="en-GB"/>
          </a:p>
        </p:txBody>
      </p:sp>
      <p:grpSp>
        <p:nvGrpSpPr>
          <p:cNvPr id="3" name="Group 2">
            <a:extLst>
              <a:ext uri="{FF2B5EF4-FFF2-40B4-BE49-F238E27FC236}">
                <a16:creationId xmlns:a16="http://schemas.microsoft.com/office/drawing/2014/main" id="{A779FEC8-8C49-5138-2FE6-137A00695D4D}"/>
              </a:ext>
            </a:extLst>
          </p:cNvPr>
          <p:cNvGrpSpPr/>
          <p:nvPr/>
        </p:nvGrpSpPr>
        <p:grpSpPr>
          <a:xfrm>
            <a:off x="347336" y="440275"/>
            <a:ext cx="752400" cy="694800"/>
            <a:chOff x="4801420" y="8035459"/>
            <a:chExt cx="1925639" cy="1624284"/>
          </a:xfrm>
        </p:grpSpPr>
        <p:sp>
          <p:nvSpPr>
            <p:cNvPr id="6" name="Google Shape;458;p9">
              <a:extLst>
                <a:ext uri="{FF2B5EF4-FFF2-40B4-BE49-F238E27FC236}">
                  <a16:creationId xmlns:a16="http://schemas.microsoft.com/office/drawing/2014/main" id="{6DDDCB04-5933-9509-A601-F299E91D12F2}"/>
                </a:ext>
              </a:extLst>
            </p:cNvPr>
            <p:cNvSpPr/>
            <p:nvPr/>
          </p:nvSpPr>
          <p:spPr>
            <a:xfrm>
              <a:off x="4801420" y="8035459"/>
              <a:ext cx="1925639" cy="1624284"/>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3B05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7" name="Graphic 6" descr="Sign language outline">
              <a:extLst>
                <a:ext uri="{FF2B5EF4-FFF2-40B4-BE49-F238E27FC236}">
                  <a16:creationId xmlns:a16="http://schemas.microsoft.com/office/drawing/2014/main" id="{E01360DD-E600-EED8-7977-E162F967CFC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57223" y="8122902"/>
              <a:ext cx="1326931" cy="1384020"/>
            </a:xfrm>
            <a:prstGeom prst="rect">
              <a:avLst/>
            </a:prstGeom>
          </p:spPr>
        </p:pic>
      </p:grpSp>
      <p:grpSp>
        <p:nvGrpSpPr>
          <p:cNvPr id="9" name="Group 8">
            <a:extLst>
              <a:ext uri="{FF2B5EF4-FFF2-40B4-BE49-F238E27FC236}">
                <a16:creationId xmlns:a16="http://schemas.microsoft.com/office/drawing/2014/main" id="{8C28E554-5DE1-AA13-9489-D0A480BB3BB6}"/>
              </a:ext>
            </a:extLst>
          </p:cNvPr>
          <p:cNvGrpSpPr/>
          <p:nvPr/>
        </p:nvGrpSpPr>
        <p:grpSpPr>
          <a:xfrm>
            <a:off x="5811467" y="450679"/>
            <a:ext cx="752400" cy="694800"/>
            <a:chOff x="4801420" y="8035459"/>
            <a:chExt cx="1925639" cy="1624284"/>
          </a:xfrm>
        </p:grpSpPr>
        <p:sp>
          <p:nvSpPr>
            <p:cNvPr id="10" name="Google Shape;458;p9">
              <a:extLst>
                <a:ext uri="{FF2B5EF4-FFF2-40B4-BE49-F238E27FC236}">
                  <a16:creationId xmlns:a16="http://schemas.microsoft.com/office/drawing/2014/main" id="{211A2990-6AA8-28A4-1DAD-57DD33426E2F}"/>
                </a:ext>
              </a:extLst>
            </p:cNvPr>
            <p:cNvSpPr/>
            <p:nvPr/>
          </p:nvSpPr>
          <p:spPr>
            <a:xfrm>
              <a:off x="4801420" y="8035459"/>
              <a:ext cx="1925639" cy="1624284"/>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3B05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11" name="Graphic 10" descr="Sign language outline">
              <a:extLst>
                <a:ext uri="{FF2B5EF4-FFF2-40B4-BE49-F238E27FC236}">
                  <a16:creationId xmlns:a16="http://schemas.microsoft.com/office/drawing/2014/main" id="{79190B50-4553-1BEF-C3DA-4258BD0213B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57223" y="8122902"/>
              <a:ext cx="1326931" cy="1384020"/>
            </a:xfrm>
            <a:prstGeom prst="rect">
              <a:avLst/>
            </a:prstGeom>
          </p:spPr>
        </p:pic>
      </p:grpSp>
      <p:pic>
        <p:nvPicPr>
          <p:cNvPr id="12" name="Picture 11" descr="A white and black football ball&#10;&#10;Description automatically generated with low confidence">
            <a:extLst>
              <a:ext uri="{FF2B5EF4-FFF2-40B4-BE49-F238E27FC236}">
                <a16:creationId xmlns:a16="http://schemas.microsoft.com/office/drawing/2014/main" id="{33C92B4F-5D15-54C6-C876-EE1718058B9C}"/>
              </a:ext>
            </a:extLst>
          </p:cNvPr>
          <p:cNvPicPr>
            <a:picLocks noChangeAspect="1"/>
          </p:cNvPicPr>
          <p:nvPr/>
        </p:nvPicPr>
        <p:blipFill>
          <a:blip r:embed="rId4" cstate="email">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14860" y="1429535"/>
            <a:ext cx="549561" cy="539814"/>
          </a:xfrm>
          <a:prstGeom prst="rect">
            <a:avLst/>
          </a:prstGeom>
        </p:spPr>
      </p:pic>
      <p:pic>
        <p:nvPicPr>
          <p:cNvPr id="13" name="Picture 12" descr="Logo&#10;&#10;Description automatically generated">
            <a:extLst>
              <a:ext uri="{FF2B5EF4-FFF2-40B4-BE49-F238E27FC236}">
                <a16:creationId xmlns:a16="http://schemas.microsoft.com/office/drawing/2014/main" id="{03F2567B-8492-6497-440E-6D4C5589C1FE}"/>
              </a:ext>
            </a:extLst>
          </p:cNvPr>
          <p:cNvPicPr>
            <a:picLocks noChangeAspect="1"/>
          </p:cNvPicPr>
          <p:nvPr/>
        </p:nvPicPr>
        <p:blipFill>
          <a:blip r:embed="rId6" cstate="email">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rot="10620266" flipH="1" flipV="1">
            <a:off x="207170" y="2173544"/>
            <a:ext cx="564940" cy="564940"/>
          </a:xfrm>
          <a:prstGeom prst="rect">
            <a:avLst/>
          </a:prstGeom>
        </p:spPr>
      </p:pic>
      <p:pic>
        <p:nvPicPr>
          <p:cNvPr id="14" name="Picture 13" descr="A picture containing person, player, sport&#10;&#10;Description automatically generated">
            <a:extLst>
              <a:ext uri="{FF2B5EF4-FFF2-40B4-BE49-F238E27FC236}">
                <a16:creationId xmlns:a16="http://schemas.microsoft.com/office/drawing/2014/main" id="{F64B7775-B807-86B4-1AE1-0B6FE8F692E5}"/>
              </a:ext>
            </a:extLst>
          </p:cNvPr>
          <p:cNvPicPr>
            <a:picLocks noChangeAspect="1"/>
          </p:cNvPicPr>
          <p:nvPr/>
        </p:nvPicPr>
        <p:blipFill>
          <a:blip r:embed="rId8" cstate="email">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633519" y="2456014"/>
            <a:ext cx="849150" cy="890717"/>
          </a:xfrm>
          <a:prstGeom prst="rect">
            <a:avLst/>
          </a:prstGeom>
        </p:spPr>
      </p:pic>
      <p:pic>
        <p:nvPicPr>
          <p:cNvPr id="15" name="Picture 14" descr="A close up of a ball&#10;&#10;Description automatically generated">
            <a:extLst>
              <a:ext uri="{FF2B5EF4-FFF2-40B4-BE49-F238E27FC236}">
                <a16:creationId xmlns:a16="http://schemas.microsoft.com/office/drawing/2014/main" id="{F53A3D95-1F4E-9F64-86D8-DDE5BDCBCAF8}"/>
              </a:ext>
            </a:extLst>
          </p:cNvPr>
          <p:cNvPicPr>
            <a:picLocks noChangeAspect="1"/>
          </p:cNvPicPr>
          <p:nvPr/>
        </p:nvPicPr>
        <p:blipFill>
          <a:blip r:embed="rId10" cstate="email">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58380" y="2942679"/>
            <a:ext cx="628106" cy="628106"/>
          </a:xfrm>
          <a:prstGeom prst="rect">
            <a:avLst/>
          </a:prstGeom>
        </p:spPr>
      </p:pic>
      <p:pic>
        <p:nvPicPr>
          <p:cNvPr id="16" name="Picture 15" descr="A close up of a basketball&#10;&#10;Description automatically generated">
            <a:extLst>
              <a:ext uri="{FF2B5EF4-FFF2-40B4-BE49-F238E27FC236}">
                <a16:creationId xmlns:a16="http://schemas.microsoft.com/office/drawing/2014/main" id="{3F4E925F-2547-902A-6D67-F0DABBD0C608}"/>
              </a:ext>
            </a:extLst>
          </p:cNvPr>
          <p:cNvPicPr>
            <a:picLocks noChangeAspect="1"/>
          </p:cNvPicPr>
          <p:nvPr/>
        </p:nvPicPr>
        <p:blipFill>
          <a:blip r:embed="rId12" cstate="email">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817808" y="1682310"/>
            <a:ext cx="746721" cy="746721"/>
          </a:xfrm>
          <a:prstGeom prst="rect">
            <a:avLst/>
          </a:prstGeom>
        </p:spPr>
      </p:pic>
      <p:sp>
        <p:nvSpPr>
          <p:cNvPr id="17" name="TextBox 16">
            <a:extLst>
              <a:ext uri="{FF2B5EF4-FFF2-40B4-BE49-F238E27FC236}">
                <a16:creationId xmlns:a16="http://schemas.microsoft.com/office/drawing/2014/main" id="{AC738CB4-1D46-9B26-7C0B-A120D17F583C}"/>
              </a:ext>
            </a:extLst>
          </p:cNvPr>
          <p:cNvSpPr txBox="1"/>
          <p:nvPr/>
        </p:nvSpPr>
        <p:spPr>
          <a:xfrm>
            <a:off x="1898358" y="1427947"/>
            <a:ext cx="3135600" cy="1129156"/>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Invasion Games</a:t>
            </a:r>
          </a:p>
          <a:p>
            <a:pPr marL="285750" indent="-285750" algn="ctr">
              <a:buFont typeface="Arial" panose="020B0604020202020204" pitchFamily="34" charset="0"/>
              <a:buChar char="•"/>
            </a:pPr>
            <a:r>
              <a:rPr lang="en-GB" sz="1400" b="1" dirty="0">
                <a:solidFill>
                  <a:srgbClr val="072C44"/>
                </a:solidFill>
                <a:latin typeface="Poppins"/>
                <a:cs typeface="Calibri"/>
              </a:rPr>
              <a:t>Passing &amp; Receiving</a:t>
            </a:r>
          </a:p>
          <a:p>
            <a:pPr marL="285750" indent="-285750" algn="ctr">
              <a:buFont typeface="Arial" panose="020B0604020202020204" pitchFamily="34" charset="0"/>
              <a:buChar char="•"/>
            </a:pPr>
            <a:r>
              <a:rPr lang="en-GB" sz="1400" b="1" dirty="0">
                <a:solidFill>
                  <a:srgbClr val="072C44"/>
                </a:solidFill>
                <a:latin typeface="Poppins"/>
                <a:cs typeface="Calibri"/>
              </a:rPr>
              <a:t>Movement</a:t>
            </a:r>
          </a:p>
          <a:p>
            <a:pPr marL="285750" indent="-285750" algn="ctr">
              <a:buFont typeface="Arial" panose="020B0604020202020204" pitchFamily="34" charset="0"/>
              <a:buChar char="•"/>
            </a:pPr>
            <a:r>
              <a:rPr lang="en-GB" sz="1400" b="1" dirty="0">
                <a:solidFill>
                  <a:srgbClr val="072C44"/>
                </a:solidFill>
                <a:latin typeface="Poppins"/>
                <a:cs typeface="Calibri"/>
              </a:rPr>
              <a:t>Attacking</a:t>
            </a:r>
          </a:p>
          <a:p>
            <a:pPr marL="285750" indent="-285750" algn="ctr">
              <a:buFont typeface="Arial" panose="020B0604020202020204" pitchFamily="34" charset="0"/>
              <a:buChar char="•"/>
            </a:pPr>
            <a:r>
              <a:rPr lang="en-GB" sz="1400" b="1" dirty="0">
                <a:solidFill>
                  <a:srgbClr val="072C44"/>
                </a:solidFill>
                <a:latin typeface="Poppins"/>
                <a:cs typeface="Calibri"/>
              </a:rPr>
              <a:t>Defending</a:t>
            </a:r>
          </a:p>
        </p:txBody>
      </p:sp>
      <p:sp>
        <p:nvSpPr>
          <p:cNvPr id="18" name="TextBox 17">
            <a:extLst>
              <a:ext uri="{FF2B5EF4-FFF2-40B4-BE49-F238E27FC236}">
                <a16:creationId xmlns:a16="http://schemas.microsoft.com/office/drawing/2014/main" id="{95635BE8-8D2A-0C52-8F5C-134CF66BFE92}"/>
              </a:ext>
            </a:extLst>
          </p:cNvPr>
          <p:cNvSpPr txBox="1"/>
          <p:nvPr/>
        </p:nvSpPr>
        <p:spPr>
          <a:xfrm>
            <a:off x="1898359" y="2926123"/>
            <a:ext cx="3135600" cy="1129156"/>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Net/Wall Games</a:t>
            </a:r>
          </a:p>
          <a:p>
            <a:pPr marL="285750" indent="-285750" algn="ctr">
              <a:buFont typeface="Arial" panose="020B0604020202020204" pitchFamily="34" charset="0"/>
              <a:buChar char="•"/>
            </a:pPr>
            <a:r>
              <a:rPr lang="en-GB" sz="1400" b="1" dirty="0">
                <a:solidFill>
                  <a:srgbClr val="072C44"/>
                </a:solidFill>
                <a:latin typeface="Poppins"/>
                <a:cs typeface="Calibri"/>
              </a:rPr>
              <a:t>Movement &amp; Positioning</a:t>
            </a:r>
          </a:p>
          <a:p>
            <a:pPr marL="285750" indent="-285750" algn="ctr">
              <a:buFont typeface="Arial" panose="020B0604020202020204" pitchFamily="34" charset="0"/>
              <a:buChar char="•"/>
            </a:pPr>
            <a:r>
              <a:rPr lang="en-GB" sz="1400" b="1" dirty="0">
                <a:solidFill>
                  <a:srgbClr val="072C44"/>
                </a:solidFill>
                <a:latin typeface="Poppins"/>
                <a:cs typeface="Calibri"/>
              </a:rPr>
              <a:t>Serve</a:t>
            </a:r>
          </a:p>
          <a:p>
            <a:pPr marL="285750" indent="-285750" algn="ctr">
              <a:buFont typeface="Arial" panose="020B0604020202020204" pitchFamily="34" charset="0"/>
              <a:buChar char="•"/>
            </a:pPr>
            <a:r>
              <a:rPr lang="en-GB" sz="1400" b="1" dirty="0">
                <a:solidFill>
                  <a:srgbClr val="072C44"/>
                </a:solidFill>
                <a:latin typeface="Poppins"/>
                <a:cs typeface="Calibri"/>
              </a:rPr>
              <a:t>Attacking</a:t>
            </a:r>
          </a:p>
          <a:p>
            <a:pPr marL="285750" indent="-285750" algn="ctr">
              <a:buFont typeface="Arial" panose="020B0604020202020204" pitchFamily="34" charset="0"/>
              <a:buChar char="•"/>
            </a:pPr>
            <a:r>
              <a:rPr lang="en-GB" sz="1400" b="1" dirty="0">
                <a:solidFill>
                  <a:srgbClr val="072C44"/>
                </a:solidFill>
                <a:latin typeface="Poppins"/>
                <a:cs typeface="Calibri"/>
              </a:rPr>
              <a:t>Defending </a:t>
            </a:r>
          </a:p>
        </p:txBody>
      </p:sp>
      <p:sp>
        <p:nvSpPr>
          <p:cNvPr id="19" name="TextBox 18">
            <a:extLst>
              <a:ext uri="{FF2B5EF4-FFF2-40B4-BE49-F238E27FC236}">
                <a16:creationId xmlns:a16="http://schemas.microsoft.com/office/drawing/2014/main" id="{F476D83B-0D8C-47A9-079A-A9B8C7520965}"/>
              </a:ext>
            </a:extLst>
          </p:cNvPr>
          <p:cNvSpPr txBox="1"/>
          <p:nvPr/>
        </p:nvSpPr>
        <p:spPr>
          <a:xfrm>
            <a:off x="1898359" y="4424299"/>
            <a:ext cx="3135600" cy="1129156"/>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Strike/Field Games</a:t>
            </a:r>
          </a:p>
          <a:p>
            <a:pPr marL="285750" indent="-285750" algn="ctr">
              <a:buFont typeface="Arial" panose="020B0604020202020204" pitchFamily="34" charset="0"/>
              <a:buChar char="•"/>
            </a:pPr>
            <a:r>
              <a:rPr lang="en-GB" sz="1400" b="1" dirty="0">
                <a:solidFill>
                  <a:srgbClr val="072C44"/>
                </a:solidFill>
                <a:latin typeface="Poppins"/>
                <a:cs typeface="Calibri"/>
              </a:rPr>
              <a:t>Throwing</a:t>
            </a:r>
          </a:p>
          <a:p>
            <a:pPr marL="285750" indent="-285750" algn="ctr">
              <a:buFont typeface="Arial" panose="020B0604020202020204" pitchFamily="34" charset="0"/>
              <a:buChar char="•"/>
            </a:pPr>
            <a:r>
              <a:rPr lang="en-GB" sz="1400" b="1" dirty="0">
                <a:solidFill>
                  <a:srgbClr val="072C44"/>
                </a:solidFill>
                <a:latin typeface="Poppins"/>
                <a:cs typeface="Calibri"/>
              </a:rPr>
              <a:t>Catching</a:t>
            </a:r>
          </a:p>
          <a:p>
            <a:pPr marL="285750" indent="-285750" algn="ctr">
              <a:buFont typeface="Arial" panose="020B0604020202020204" pitchFamily="34" charset="0"/>
              <a:buChar char="•"/>
            </a:pPr>
            <a:r>
              <a:rPr lang="en-GB" sz="1400" b="1" dirty="0">
                <a:solidFill>
                  <a:srgbClr val="072C44"/>
                </a:solidFill>
                <a:latin typeface="Poppins"/>
                <a:cs typeface="Calibri"/>
              </a:rPr>
              <a:t>Batting </a:t>
            </a:r>
          </a:p>
          <a:p>
            <a:pPr marL="285750" indent="-285750" algn="ctr">
              <a:buFont typeface="Arial" panose="020B0604020202020204" pitchFamily="34" charset="0"/>
              <a:buChar char="•"/>
            </a:pPr>
            <a:r>
              <a:rPr lang="en-GB" sz="1400" b="1" dirty="0">
                <a:solidFill>
                  <a:srgbClr val="072C44"/>
                </a:solidFill>
                <a:latin typeface="Poppins"/>
                <a:cs typeface="Calibri"/>
              </a:rPr>
              <a:t>Bowling</a:t>
            </a:r>
          </a:p>
        </p:txBody>
      </p:sp>
      <p:sp>
        <p:nvSpPr>
          <p:cNvPr id="20" name="TextBox 19">
            <a:extLst>
              <a:ext uri="{FF2B5EF4-FFF2-40B4-BE49-F238E27FC236}">
                <a16:creationId xmlns:a16="http://schemas.microsoft.com/office/drawing/2014/main" id="{49489282-2572-D134-586E-E4B92BB6CD97}"/>
              </a:ext>
            </a:extLst>
          </p:cNvPr>
          <p:cNvSpPr txBox="1"/>
          <p:nvPr/>
        </p:nvSpPr>
        <p:spPr>
          <a:xfrm>
            <a:off x="1898359" y="5922475"/>
            <a:ext cx="3135600" cy="1129156"/>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Creative</a:t>
            </a:r>
          </a:p>
          <a:p>
            <a:pPr marL="285750" indent="-285750" algn="ctr">
              <a:buFont typeface="Arial" panose="020B0604020202020204" pitchFamily="34" charset="0"/>
              <a:buChar char="•"/>
            </a:pPr>
            <a:r>
              <a:rPr lang="en-GB" sz="1400" b="1" dirty="0">
                <a:solidFill>
                  <a:srgbClr val="072C44"/>
                </a:solidFill>
                <a:latin typeface="Poppins"/>
                <a:cs typeface="Calibri"/>
              </a:rPr>
              <a:t>Timing &amp; Phrasing</a:t>
            </a:r>
          </a:p>
          <a:p>
            <a:pPr marL="285750" indent="-285750" algn="ctr">
              <a:buFont typeface="Arial" panose="020B0604020202020204" pitchFamily="34" charset="0"/>
              <a:buChar char="•"/>
            </a:pPr>
            <a:r>
              <a:rPr lang="en-GB" sz="1400" b="1" dirty="0">
                <a:solidFill>
                  <a:srgbClr val="072C44"/>
                </a:solidFill>
                <a:latin typeface="Poppins"/>
                <a:cs typeface="Calibri"/>
              </a:rPr>
              <a:t>Balance &amp; Control</a:t>
            </a:r>
          </a:p>
          <a:p>
            <a:pPr marL="285750" indent="-285750" algn="ctr">
              <a:buFont typeface="Arial" panose="020B0604020202020204" pitchFamily="34" charset="0"/>
              <a:buChar char="•"/>
            </a:pPr>
            <a:r>
              <a:rPr lang="en-GB" sz="1400" b="1" dirty="0">
                <a:solidFill>
                  <a:srgbClr val="072C44"/>
                </a:solidFill>
                <a:latin typeface="Poppins"/>
                <a:cs typeface="Calibri"/>
              </a:rPr>
              <a:t>Performance skills</a:t>
            </a:r>
          </a:p>
          <a:p>
            <a:pPr marL="285750" indent="-285750" algn="ctr">
              <a:buFont typeface="Arial" panose="020B0604020202020204" pitchFamily="34" charset="0"/>
              <a:buChar char="•"/>
            </a:pPr>
            <a:r>
              <a:rPr lang="en-GB" sz="1400" b="1" dirty="0">
                <a:solidFill>
                  <a:srgbClr val="072C44"/>
                </a:solidFill>
                <a:latin typeface="Poppins"/>
                <a:cs typeface="Calibri"/>
              </a:rPr>
              <a:t>Choreography skills</a:t>
            </a:r>
          </a:p>
        </p:txBody>
      </p:sp>
      <p:sp>
        <p:nvSpPr>
          <p:cNvPr id="21" name="TextBox 20">
            <a:extLst>
              <a:ext uri="{FF2B5EF4-FFF2-40B4-BE49-F238E27FC236}">
                <a16:creationId xmlns:a16="http://schemas.microsoft.com/office/drawing/2014/main" id="{DC3D3740-2B06-AFDB-3820-1721870E8FA0}"/>
              </a:ext>
            </a:extLst>
          </p:cNvPr>
          <p:cNvSpPr txBox="1"/>
          <p:nvPr/>
        </p:nvSpPr>
        <p:spPr>
          <a:xfrm>
            <a:off x="199805" y="7521785"/>
            <a:ext cx="6532706" cy="1990931"/>
          </a:xfrm>
          <a:prstGeom prst="rect">
            <a:avLst/>
          </a:prstGeom>
          <a:noFill/>
          <a:ln w="12700">
            <a:solidFill>
              <a:srgbClr val="165F7F"/>
            </a:solidFill>
          </a:ln>
        </p:spPr>
        <p:txBody>
          <a:bodyPr wrap="square" lIns="51435" tIns="25718" rIns="51435" bIns="25718" rtlCol="0" anchor="t">
            <a:spAutoFit/>
          </a:bodyPr>
          <a:lstStyle/>
          <a:p>
            <a:pPr algn="ctr"/>
            <a:r>
              <a:rPr lang="en-GB" sz="1400" b="1" u="sng" dirty="0">
                <a:solidFill>
                  <a:srgbClr val="072C44"/>
                </a:solidFill>
                <a:latin typeface="Poppins"/>
              </a:rPr>
              <a:t>Physical Attributes</a:t>
            </a:r>
          </a:p>
          <a:p>
            <a:pPr marL="285750" indent="-285750" algn="ctr">
              <a:buFont typeface="Arial" panose="020B0604020202020204" pitchFamily="34" charset="0"/>
              <a:buChar char="•"/>
            </a:pPr>
            <a:r>
              <a:rPr lang="en-GB" sz="1400" b="1" dirty="0">
                <a:solidFill>
                  <a:srgbClr val="072C44"/>
                </a:solidFill>
                <a:latin typeface="Poppins"/>
                <a:cs typeface="Calibri"/>
              </a:rPr>
              <a:t>Fitness for all of the above and Fitness block to include</a:t>
            </a:r>
          </a:p>
          <a:p>
            <a:pPr marL="285750" indent="-285750" algn="ctr">
              <a:buFont typeface="Arial" panose="020B0604020202020204" pitchFamily="34" charset="0"/>
              <a:buChar char="•"/>
            </a:pPr>
            <a:r>
              <a:rPr lang="en-GB" sz="1400" b="1" dirty="0">
                <a:solidFill>
                  <a:srgbClr val="072C44"/>
                </a:solidFill>
                <a:latin typeface="Poppins"/>
                <a:cs typeface="Calibri"/>
              </a:rPr>
              <a:t>Reps / sets</a:t>
            </a:r>
          </a:p>
          <a:p>
            <a:pPr marL="285750" indent="-285750" algn="ctr">
              <a:buFont typeface="Arial" panose="020B0604020202020204" pitchFamily="34" charset="0"/>
              <a:buChar char="•"/>
            </a:pPr>
            <a:r>
              <a:rPr lang="en-GB" sz="1400" b="1" dirty="0">
                <a:solidFill>
                  <a:srgbClr val="072C44"/>
                </a:solidFill>
                <a:latin typeface="Poppins"/>
                <a:cs typeface="Calibri"/>
              </a:rPr>
              <a:t>Heart rate – resting, working and recovery</a:t>
            </a:r>
          </a:p>
          <a:p>
            <a:pPr marL="285750" indent="-285750" algn="ctr">
              <a:buFont typeface="Arial" panose="020B0604020202020204" pitchFamily="34" charset="0"/>
              <a:buChar char="•"/>
            </a:pPr>
            <a:r>
              <a:rPr lang="en-GB" sz="1400" b="1" dirty="0">
                <a:solidFill>
                  <a:srgbClr val="072C44"/>
                </a:solidFill>
                <a:latin typeface="Poppins"/>
                <a:cs typeface="Calibri"/>
              </a:rPr>
              <a:t>Circuit training</a:t>
            </a:r>
          </a:p>
          <a:p>
            <a:pPr marL="285750" indent="-285750" algn="ctr">
              <a:buFont typeface="Arial" panose="020B0604020202020204" pitchFamily="34" charset="0"/>
              <a:buChar char="•"/>
            </a:pPr>
            <a:r>
              <a:rPr lang="en-GB" sz="1400" b="1" dirty="0">
                <a:solidFill>
                  <a:srgbClr val="072C44"/>
                </a:solidFill>
                <a:latin typeface="Poppins"/>
                <a:cs typeface="Calibri"/>
              </a:rPr>
              <a:t>Continuous / cardiovascular</a:t>
            </a:r>
          </a:p>
          <a:p>
            <a:pPr marL="285750" indent="-285750" algn="ctr">
              <a:buFont typeface="Arial" panose="020B0604020202020204" pitchFamily="34" charset="0"/>
              <a:buChar char="•"/>
            </a:pPr>
            <a:r>
              <a:rPr lang="en-GB" sz="1400" b="1" dirty="0">
                <a:solidFill>
                  <a:srgbClr val="072C44"/>
                </a:solidFill>
                <a:latin typeface="Poppins"/>
                <a:cs typeface="Calibri"/>
              </a:rPr>
              <a:t>Resistance (weight) training / muscular endurance and strength</a:t>
            </a:r>
          </a:p>
          <a:p>
            <a:pPr marL="285750" indent="-285750" algn="ctr">
              <a:buFont typeface="Arial" panose="020B0604020202020204" pitchFamily="34" charset="0"/>
              <a:buChar char="•"/>
            </a:pPr>
            <a:r>
              <a:rPr lang="en-GB" sz="1400" b="1" dirty="0">
                <a:solidFill>
                  <a:srgbClr val="072C44"/>
                </a:solidFill>
                <a:latin typeface="Poppins"/>
                <a:cs typeface="Calibri"/>
              </a:rPr>
              <a:t>Personal exercise programme / specificity</a:t>
            </a:r>
          </a:p>
          <a:p>
            <a:pPr marL="285750" indent="-285750" algn="ctr">
              <a:buFont typeface="Arial" panose="020B0604020202020204" pitchFamily="34" charset="0"/>
              <a:buChar char="•"/>
            </a:pPr>
            <a:endParaRPr lang="en-GB" sz="1400" b="1" dirty="0">
              <a:solidFill>
                <a:srgbClr val="072C44"/>
              </a:solidFill>
              <a:latin typeface="Poppins"/>
              <a:cs typeface="Calibri"/>
            </a:endParaRPr>
          </a:p>
        </p:txBody>
      </p:sp>
      <p:pic>
        <p:nvPicPr>
          <p:cNvPr id="25" name="Picture 24">
            <a:extLst>
              <a:ext uri="{FF2B5EF4-FFF2-40B4-BE49-F238E27FC236}">
                <a16:creationId xmlns:a16="http://schemas.microsoft.com/office/drawing/2014/main" id="{2DD412DA-8A92-004C-5148-09A45807AB3E}"/>
              </a:ext>
            </a:extLst>
          </p:cNvPr>
          <p:cNvPicPr>
            <a:picLocks noChangeAspect="1"/>
          </p:cNvPicPr>
          <p:nvPr/>
        </p:nvPicPr>
        <p:blipFill>
          <a:blip r:embed="rId14"/>
          <a:stretch>
            <a:fillRect/>
          </a:stretch>
        </p:blipFill>
        <p:spPr>
          <a:xfrm>
            <a:off x="5795302" y="3498036"/>
            <a:ext cx="775242" cy="745988"/>
          </a:xfrm>
          <a:prstGeom prst="rect">
            <a:avLst/>
          </a:prstGeom>
        </p:spPr>
      </p:pic>
      <p:pic>
        <p:nvPicPr>
          <p:cNvPr id="27" name="Picture 26">
            <a:extLst>
              <a:ext uri="{FF2B5EF4-FFF2-40B4-BE49-F238E27FC236}">
                <a16:creationId xmlns:a16="http://schemas.microsoft.com/office/drawing/2014/main" id="{8B2E33C2-BC12-9E63-86F9-B714E80A54B6}"/>
              </a:ext>
            </a:extLst>
          </p:cNvPr>
          <p:cNvPicPr>
            <a:picLocks noChangeAspect="1"/>
          </p:cNvPicPr>
          <p:nvPr/>
        </p:nvPicPr>
        <p:blipFill>
          <a:blip r:embed="rId15"/>
          <a:stretch>
            <a:fillRect/>
          </a:stretch>
        </p:blipFill>
        <p:spPr>
          <a:xfrm>
            <a:off x="5152922" y="3620073"/>
            <a:ext cx="687572" cy="501572"/>
          </a:xfrm>
          <a:prstGeom prst="rect">
            <a:avLst/>
          </a:prstGeom>
        </p:spPr>
      </p:pic>
      <p:pic>
        <p:nvPicPr>
          <p:cNvPr id="29" name="Picture 28" descr="A badminton racket with a yellow shuttlecock&#10;&#10;Description automatically generated">
            <a:extLst>
              <a:ext uri="{FF2B5EF4-FFF2-40B4-BE49-F238E27FC236}">
                <a16:creationId xmlns:a16="http://schemas.microsoft.com/office/drawing/2014/main" id="{25A329BA-FBAB-5DE3-766A-133C1755BEAA}"/>
              </a:ext>
            </a:extLst>
          </p:cNvPr>
          <p:cNvPicPr>
            <a:picLocks noChangeAspect="1"/>
          </p:cNvPicPr>
          <p:nvPr/>
        </p:nvPicPr>
        <p:blipFill>
          <a:blip r:embed="rId16" cstate="email">
            <a:extLst>
              <a:ext uri="{28A0092B-C50C-407E-A947-70E740481C1C}">
                <a14:useLocalDpi xmlns:a14="http://schemas.microsoft.com/office/drawing/2010/main" val="0"/>
              </a:ext>
              <a:ext uri="{837473B0-CC2E-450A-ABE3-18F120FF3D39}">
                <a1611:picAttrSrcUrl xmlns:a1611="http://schemas.microsoft.com/office/drawing/2016/11/main" r:id="rId17"/>
              </a:ext>
            </a:extLst>
          </a:blip>
          <a:stretch>
            <a:fillRect/>
          </a:stretch>
        </p:blipFill>
        <p:spPr>
          <a:xfrm>
            <a:off x="5262504" y="2852147"/>
            <a:ext cx="901700" cy="601133"/>
          </a:xfrm>
          <a:prstGeom prst="rect">
            <a:avLst/>
          </a:prstGeom>
        </p:spPr>
      </p:pic>
      <p:pic>
        <p:nvPicPr>
          <p:cNvPr id="30" name="Picture 29" descr="A close-up of a ball&#10;&#10;Description automatically generated with medium confidence">
            <a:extLst>
              <a:ext uri="{FF2B5EF4-FFF2-40B4-BE49-F238E27FC236}">
                <a16:creationId xmlns:a16="http://schemas.microsoft.com/office/drawing/2014/main" id="{0423B1C8-F184-E9E5-BE52-D66314A51499}"/>
              </a:ext>
            </a:extLst>
          </p:cNvPr>
          <p:cNvPicPr>
            <a:picLocks noChangeAspect="1"/>
          </p:cNvPicPr>
          <p:nvPr/>
        </p:nvPicPr>
        <p:blipFill rotWithShape="1">
          <a:blip r:embed="rId18" cstate="email">
            <a:extLst>
              <a:ext uri="{28A0092B-C50C-407E-A947-70E740481C1C}">
                <a14:useLocalDpi xmlns:a14="http://schemas.microsoft.com/office/drawing/2010/main" val="0"/>
              </a:ext>
              <a:ext uri="{837473B0-CC2E-450A-ABE3-18F120FF3D39}">
                <a1611:picAttrSrcUrl xmlns:a1611="http://schemas.microsoft.com/office/drawing/2016/11/main" r:id="rId19"/>
              </a:ext>
            </a:extLst>
          </a:blip>
          <a:srcRect l="24388" t="17382" r="24388" b="3747"/>
          <a:stretch/>
        </p:blipFill>
        <p:spPr>
          <a:xfrm>
            <a:off x="666103" y="4516949"/>
            <a:ext cx="777133" cy="673083"/>
          </a:xfrm>
          <a:prstGeom prst="rect">
            <a:avLst/>
          </a:prstGeom>
        </p:spPr>
      </p:pic>
      <p:grpSp>
        <p:nvGrpSpPr>
          <p:cNvPr id="31" name="Group 30">
            <a:extLst>
              <a:ext uri="{FF2B5EF4-FFF2-40B4-BE49-F238E27FC236}">
                <a16:creationId xmlns:a16="http://schemas.microsoft.com/office/drawing/2014/main" id="{BA0BB295-495C-3413-D1A7-40D98EEC8762}"/>
              </a:ext>
            </a:extLst>
          </p:cNvPr>
          <p:cNvGrpSpPr/>
          <p:nvPr/>
        </p:nvGrpSpPr>
        <p:grpSpPr>
          <a:xfrm>
            <a:off x="464936" y="5232304"/>
            <a:ext cx="669323" cy="715609"/>
            <a:chOff x="771943" y="3281559"/>
            <a:chExt cx="2736959" cy="2723564"/>
          </a:xfrm>
        </p:grpSpPr>
        <p:pic>
          <p:nvPicPr>
            <p:cNvPr id="32" name="Picture 31" descr="A picture containing baseball, match, player, plunger&#10;&#10;Description automatically generated">
              <a:extLst>
                <a:ext uri="{FF2B5EF4-FFF2-40B4-BE49-F238E27FC236}">
                  <a16:creationId xmlns:a16="http://schemas.microsoft.com/office/drawing/2014/main" id="{368E03FB-6160-881C-D828-8004F5FF64D6}"/>
                </a:ext>
              </a:extLst>
            </p:cNvPr>
            <p:cNvPicPr>
              <a:picLocks noChangeAspect="1"/>
            </p:cNvPicPr>
            <p:nvPr/>
          </p:nvPicPr>
          <p:blipFill>
            <a:blip r:embed="rId20" cstate="email">
              <a:extLst>
                <a:ext uri="{28A0092B-C50C-407E-A947-70E740481C1C}">
                  <a14:useLocalDpi xmlns:a14="http://schemas.microsoft.com/office/drawing/2010/main" val="0"/>
                </a:ext>
                <a:ext uri="{837473B0-CC2E-450A-ABE3-18F120FF3D39}">
                  <a1611:picAttrSrcUrl xmlns:a1611="http://schemas.microsoft.com/office/drawing/2016/11/main" r:id="rId21"/>
                </a:ext>
              </a:extLst>
            </a:blip>
            <a:stretch>
              <a:fillRect/>
            </a:stretch>
          </p:blipFill>
          <p:spPr>
            <a:xfrm>
              <a:off x="771943" y="3281559"/>
              <a:ext cx="2736959" cy="2723564"/>
            </a:xfrm>
            <a:prstGeom prst="rect">
              <a:avLst/>
            </a:prstGeom>
          </p:spPr>
        </p:pic>
        <p:pic>
          <p:nvPicPr>
            <p:cNvPr id="33" name="Picture 32" descr="A picture containing circle&#10;&#10;Description automatically generated">
              <a:extLst>
                <a:ext uri="{FF2B5EF4-FFF2-40B4-BE49-F238E27FC236}">
                  <a16:creationId xmlns:a16="http://schemas.microsoft.com/office/drawing/2014/main" id="{F9F3DD07-C798-BEC5-CD5C-2A5BCB51D2FC}"/>
                </a:ext>
              </a:extLst>
            </p:cNvPr>
            <p:cNvPicPr>
              <a:picLocks noChangeAspect="1"/>
            </p:cNvPicPr>
            <p:nvPr/>
          </p:nvPicPr>
          <p:blipFill>
            <a:blip r:embed="rId22" cstate="email">
              <a:extLst>
                <a:ext uri="{28A0092B-C50C-407E-A947-70E740481C1C}">
                  <a14:useLocalDpi xmlns:a14="http://schemas.microsoft.com/office/drawing/2010/main" val="0"/>
                </a:ext>
                <a:ext uri="{837473B0-CC2E-450A-ABE3-18F120FF3D39}">
                  <a1611:picAttrSrcUrl xmlns:a1611="http://schemas.microsoft.com/office/drawing/2016/11/main" r:id="rId23"/>
                </a:ext>
              </a:extLst>
            </a:blip>
            <a:stretch>
              <a:fillRect/>
            </a:stretch>
          </p:blipFill>
          <p:spPr>
            <a:xfrm>
              <a:off x="2516819" y="4807448"/>
              <a:ext cx="738809" cy="738809"/>
            </a:xfrm>
            <a:prstGeom prst="rect">
              <a:avLst/>
            </a:prstGeom>
          </p:spPr>
        </p:pic>
      </p:grpSp>
      <p:pic>
        <p:nvPicPr>
          <p:cNvPr id="22" name="Picture 21" descr="A group of people dancing&#10;&#10;Description automatically generated with medium confidence">
            <a:extLst>
              <a:ext uri="{FF2B5EF4-FFF2-40B4-BE49-F238E27FC236}">
                <a16:creationId xmlns:a16="http://schemas.microsoft.com/office/drawing/2014/main" id="{0BC992DF-E02D-5A24-9BAF-B0E820236E57}"/>
              </a:ext>
            </a:extLst>
          </p:cNvPr>
          <p:cNvPicPr>
            <a:picLocks noChangeAspect="1"/>
          </p:cNvPicPr>
          <p:nvPr/>
        </p:nvPicPr>
        <p:blipFill>
          <a:blip r:embed="rId24" cstate="email">
            <a:extLst>
              <a:ext uri="{28A0092B-C50C-407E-A947-70E740481C1C}">
                <a14:useLocalDpi xmlns:a14="http://schemas.microsoft.com/office/drawing/2010/main" val="0"/>
              </a:ext>
              <a:ext uri="{837473B0-CC2E-450A-ABE3-18F120FF3D39}">
                <a1611:picAttrSrcUrl xmlns:a1611="http://schemas.microsoft.com/office/drawing/2016/11/main" r:id="rId25"/>
              </a:ext>
            </a:extLst>
          </a:blip>
          <a:stretch>
            <a:fillRect/>
          </a:stretch>
        </p:blipFill>
        <p:spPr>
          <a:xfrm>
            <a:off x="5825421" y="6575777"/>
            <a:ext cx="730421" cy="643518"/>
          </a:xfrm>
          <a:prstGeom prst="rect">
            <a:avLst/>
          </a:prstGeom>
        </p:spPr>
      </p:pic>
      <p:pic>
        <p:nvPicPr>
          <p:cNvPr id="23" name="Picture 22" descr="A child in a blue leotard jumping in the air&#10;&#10;Description automatically generated">
            <a:extLst>
              <a:ext uri="{FF2B5EF4-FFF2-40B4-BE49-F238E27FC236}">
                <a16:creationId xmlns:a16="http://schemas.microsoft.com/office/drawing/2014/main" id="{223D5171-768E-1F38-6844-5BCA0C94CB5F}"/>
              </a:ext>
            </a:extLst>
          </p:cNvPr>
          <p:cNvPicPr>
            <a:picLocks noChangeAspect="1"/>
          </p:cNvPicPr>
          <p:nvPr/>
        </p:nvPicPr>
        <p:blipFill>
          <a:blip r:embed="rId26" cstate="email">
            <a:extLst>
              <a:ext uri="{28A0092B-C50C-407E-A947-70E740481C1C}">
                <a14:useLocalDpi xmlns:a14="http://schemas.microsoft.com/office/drawing/2010/main" val="0"/>
              </a:ext>
              <a:ext uri="{837473B0-CC2E-450A-ABE3-18F120FF3D39}">
                <a1611:picAttrSrcUrl xmlns:a1611="http://schemas.microsoft.com/office/drawing/2016/11/main" r:id="rId27"/>
              </a:ext>
            </a:extLst>
          </a:blip>
          <a:stretch>
            <a:fillRect/>
          </a:stretch>
        </p:blipFill>
        <p:spPr>
          <a:xfrm>
            <a:off x="5181932" y="6179255"/>
            <a:ext cx="620347" cy="524814"/>
          </a:xfrm>
          <a:prstGeom prst="rect">
            <a:avLst/>
          </a:prstGeom>
        </p:spPr>
      </p:pic>
    </p:spTree>
    <p:extLst>
      <p:ext uri="{BB962C8B-B14F-4D97-AF65-F5344CB8AC3E}">
        <p14:creationId xmlns:p14="http://schemas.microsoft.com/office/powerpoint/2010/main" val="3442097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2E22A-689D-29B9-7237-C7C29DC3EE99}"/>
            </a:ext>
          </a:extLst>
        </p:cNvPr>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1675830D-36CE-79DF-E491-726731A93D0A}"/>
              </a:ext>
            </a:extLst>
          </p:cNvPr>
          <p:cNvGraphicFramePr>
            <a:graphicFrameLocks noGrp="1"/>
          </p:cNvGraphicFramePr>
          <p:nvPr/>
        </p:nvGraphicFramePr>
        <p:xfrm>
          <a:off x="1" y="843614"/>
          <a:ext cx="6858000" cy="8822900"/>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300585022"/>
                    </a:ext>
                  </a:extLst>
                </a:gridCol>
                <a:gridCol w="2286000">
                  <a:extLst>
                    <a:ext uri="{9D8B030D-6E8A-4147-A177-3AD203B41FA5}">
                      <a16:colId xmlns:a16="http://schemas.microsoft.com/office/drawing/2014/main" val="3455782970"/>
                    </a:ext>
                  </a:extLst>
                </a:gridCol>
                <a:gridCol w="2286000">
                  <a:extLst>
                    <a:ext uri="{9D8B030D-6E8A-4147-A177-3AD203B41FA5}">
                      <a16:colId xmlns:a16="http://schemas.microsoft.com/office/drawing/2014/main" val="2039813303"/>
                    </a:ext>
                  </a:extLst>
                </a:gridCol>
              </a:tblGrid>
              <a:tr h="2205725">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3201453140"/>
                  </a:ext>
                </a:extLst>
              </a:tr>
              <a:tr h="2205725">
                <a:tc>
                  <a:txBody>
                    <a:bodyPr/>
                    <a:lstStyle/>
                    <a:p>
                      <a:endParaRPr lang="en-GB" dirty="0"/>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518505165"/>
                  </a:ext>
                </a:extLst>
              </a:tr>
              <a:tr h="2205725">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672316704"/>
                  </a:ext>
                </a:extLst>
              </a:tr>
              <a:tr h="2205725">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617506396"/>
                  </a:ext>
                </a:extLst>
              </a:tr>
            </a:tbl>
          </a:graphicData>
        </a:graphic>
      </p:graphicFrame>
      <p:pic>
        <p:nvPicPr>
          <p:cNvPr id="2" name="Picture 1" descr="A white and black football ball&#10;&#10;Description automatically generated with low confidence">
            <a:extLst>
              <a:ext uri="{FF2B5EF4-FFF2-40B4-BE49-F238E27FC236}">
                <a16:creationId xmlns:a16="http://schemas.microsoft.com/office/drawing/2014/main" id="{0B7BB9A6-47CC-5F5C-7FD0-D241A0558E0E}"/>
              </a:ext>
            </a:extLst>
          </p:cNvPr>
          <p:cNvPicPr>
            <a:picLocks noChangeAspect="1"/>
          </p:cNvPicPr>
          <p:nvPr/>
        </p:nvPicPr>
        <p:blipFill>
          <a:blip r:embed="rId2" cstate="email">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42302" y="1012384"/>
            <a:ext cx="549561" cy="539814"/>
          </a:xfrm>
          <a:prstGeom prst="rect">
            <a:avLst/>
          </a:prstGeom>
        </p:spPr>
      </p:pic>
      <p:sp>
        <p:nvSpPr>
          <p:cNvPr id="4" name="TextBox 3">
            <a:extLst>
              <a:ext uri="{FF2B5EF4-FFF2-40B4-BE49-F238E27FC236}">
                <a16:creationId xmlns:a16="http://schemas.microsoft.com/office/drawing/2014/main" id="{6F9AB3F8-6ADE-715F-C94B-07A6BA3363A5}"/>
              </a:ext>
            </a:extLst>
          </p:cNvPr>
          <p:cNvSpPr txBox="1"/>
          <p:nvPr/>
        </p:nvSpPr>
        <p:spPr>
          <a:xfrm>
            <a:off x="18493" y="1798929"/>
            <a:ext cx="2308144" cy="1169551"/>
          </a:xfrm>
          <a:prstGeom prst="rect">
            <a:avLst/>
          </a:prstGeom>
          <a:noFill/>
        </p:spPr>
        <p:txBody>
          <a:bodyPr wrap="square">
            <a:spAutoFit/>
          </a:bodyPr>
          <a:lstStyle/>
          <a:p>
            <a:pPr algn="ctr"/>
            <a:r>
              <a:rPr lang="en-GB" sz="1400" dirty="0">
                <a:latin typeface="Poppins"/>
              </a:rPr>
              <a:t>Ball control</a:t>
            </a:r>
          </a:p>
          <a:p>
            <a:pPr algn="ctr"/>
            <a:r>
              <a:rPr lang="en-GB" sz="1400" dirty="0">
                <a:latin typeface="Poppins"/>
              </a:rPr>
              <a:t>Passing</a:t>
            </a:r>
          </a:p>
          <a:p>
            <a:pPr algn="ctr"/>
            <a:r>
              <a:rPr lang="en-GB" sz="1400" dirty="0">
                <a:latin typeface="Poppins"/>
              </a:rPr>
              <a:t>Shooting</a:t>
            </a:r>
          </a:p>
          <a:p>
            <a:pPr algn="ctr"/>
            <a:r>
              <a:rPr lang="en-GB" sz="1400" dirty="0">
                <a:latin typeface="Poppins"/>
              </a:rPr>
              <a:t>Dribbling</a:t>
            </a:r>
          </a:p>
          <a:p>
            <a:pPr algn="ctr"/>
            <a:r>
              <a:rPr lang="en-GB" sz="1400" dirty="0">
                <a:latin typeface="Poppins"/>
              </a:rPr>
              <a:t>Tackling</a:t>
            </a:r>
          </a:p>
        </p:txBody>
      </p:sp>
      <p:sp>
        <p:nvSpPr>
          <p:cNvPr id="50" name="TextBox 49">
            <a:extLst>
              <a:ext uri="{FF2B5EF4-FFF2-40B4-BE49-F238E27FC236}">
                <a16:creationId xmlns:a16="http://schemas.microsoft.com/office/drawing/2014/main" id="{59B6DB0E-9A01-6C74-8FA1-DF322AA0200B}"/>
              </a:ext>
            </a:extLst>
          </p:cNvPr>
          <p:cNvSpPr txBox="1"/>
          <p:nvPr/>
        </p:nvSpPr>
        <p:spPr>
          <a:xfrm>
            <a:off x="2180356" y="1798929"/>
            <a:ext cx="2475140" cy="1723549"/>
          </a:xfrm>
          <a:prstGeom prst="rect">
            <a:avLst/>
          </a:prstGeom>
          <a:noFill/>
        </p:spPr>
        <p:txBody>
          <a:bodyPr wrap="square">
            <a:spAutoFit/>
          </a:bodyPr>
          <a:lstStyle/>
          <a:p>
            <a:pPr algn="ctr"/>
            <a:r>
              <a:rPr lang="en-GB" sz="1400" dirty="0">
                <a:latin typeface="Poppins"/>
              </a:rPr>
              <a:t>Passing</a:t>
            </a:r>
          </a:p>
          <a:p>
            <a:pPr algn="ctr"/>
            <a:r>
              <a:rPr lang="en-GB" sz="1400" dirty="0">
                <a:latin typeface="Poppins"/>
              </a:rPr>
              <a:t>Footwork</a:t>
            </a:r>
          </a:p>
          <a:p>
            <a:pPr algn="ctr"/>
            <a:r>
              <a:rPr lang="en-GB" sz="1400" dirty="0">
                <a:latin typeface="Poppins"/>
              </a:rPr>
              <a:t>Dodging &amp; marking</a:t>
            </a:r>
          </a:p>
          <a:p>
            <a:pPr algn="ctr"/>
            <a:r>
              <a:rPr lang="en-GB" sz="1400" dirty="0">
                <a:latin typeface="Poppins"/>
              </a:rPr>
              <a:t>Positions</a:t>
            </a:r>
          </a:p>
          <a:p>
            <a:pPr algn="ctr"/>
            <a:r>
              <a:rPr lang="en-GB" sz="1400" dirty="0">
                <a:latin typeface="Poppins"/>
              </a:rPr>
              <a:t>Shooting &amp; rebounds</a:t>
            </a:r>
          </a:p>
          <a:p>
            <a:pPr algn="ctr"/>
            <a:endParaRPr lang="en-GB" b="1" dirty="0">
              <a:latin typeface="Poppins"/>
            </a:endParaRPr>
          </a:p>
          <a:p>
            <a:pPr algn="ctr"/>
            <a:r>
              <a:rPr lang="en-GB" b="1" dirty="0">
                <a:latin typeface="Poppins"/>
              </a:rPr>
              <a:t> </a:t>
            </a:r>
            <a:r>
              <a:rPr lang="en-GB" sz="1800" b="1" dirty="0">
                <a:latin typeface="Poppins"/>
              </a:rPr>
              <a:t> </a:t>
            </a:r>
          </a:p>
        </p:txBody>
      </p:sp>
      <p:sp>
        <p:nvSpPr>
          <p:cNvPr id="51" name="TextBox 50">
            <a:extLst>
              <a:ext uri="{FF2B5EF4-FFF2-40B4-BE49-F238E27FC236}">
                <a16:creationId xmlns:a16="http://schemas.microsoft.com/office/drawing/2014/main" id="{981FC1D8-7689-7CEC-65D2-E9B1111BFCE0}"/>
              </a:ext>
            </a:extLst>
          </p:cNvPr>
          <p:cNvSpPr txBox="1"/>
          <p:nvPr/>
        </p:nvSpPr>
        <p:spPr>
          <a:xfrm>
            <a:off x="4529142" y="1857085"/>
            <a:ext cx="2475140" cy="1508105"/>
          </a:xfrm>
          <a:prstGeom prst="rect">
            <a:avLst/>
          </a:prstGeom>
          <a:noFill/>
        </p:spPr>
        <p:txBody>
          <a:bodyPr wrap="square">
            <a:spAutoFit/>
          </a:bodyPr>
          <a:lstStyle/>
          <a:p>
            <a:pPr algn="ctr"/>
            <a:r>
              <a:rPr lang="en-GB" sz="1400" dirty="0">
                <a:latin typeface="Poppins"/>
              </a:rPr>
              <a:t>Passing</a:t>
            </a:r>
          </a:p>
          <a:p>
            <a:pPr algn="ctr"/>
            <a:r>
              <a:rPr lang="en-GB" sz="1400" dirty="0">
                <a:latin typeface="Poppins"/>
              </a:rPr>
              <a:t>Shooting &amp; rebounds</a:t>
            </a:r>
          </a:p>
          <a:p>
            <a:pPr algn="ctr"/>
            <a:r>
              <a:rPr lang="en-GB" sz="1400" dirty="0">
                <a:latin typeface="Poppins"/>
              </a:rPr>
              <a:t>Dribbling</a:t>
            </a:r>
          </a:p>
          <a:p>
            <a:pPr algn="ctr"/>
            <a:r>
              <a:rPr lang="en-GB" sz="1400" dirty="0">
                <a:latin typeface="Poppins"/>
              </a:rPr>
              <a:t>Marking</a:t>
            </a:r>
          </a:p>
          <a:p>
            <a:pPr algn="ctr"/>
            <a:endParaRPr lang="en-GB" b="1" dirty="0">
              <a:latin typeface="Poppins"/>
            </a:endParaRPr>
          </a:p>
          <a:p>
            <a:pPr algn="ctr"/>
            <a:r>
              <a:rPr lang="en-GB" b="1" dirty="0">
                <a:latin typeface="Poppins"/>
              </a:rPr>
              <a:t> </a:t>
            </a:r>
            <a:r>
              <a:rPr lang="en-GB" sz="1800" b="1" dirty="0">
                <a:latin typeface="Poppins"/>
              </a:rPr>
              <a:t> </a:t>
            </a:r>
          </a:p>
        </p:txBody>
      </p:sp>
      <p:pic>
        <p:nvPicPr>
          <p:cNvPr id="59" name="Picture 58" descr="A close-up of a ball&#10;&#10;Description automatically generated with medium confidence">
            <a:extLst>
              <a:ext uri="{FF2B5EF4-FFF2-40B4-BE49-F238E27FC236}">
                <a16:creationId xmlns:a16="http://schemas.microsoft.com/office/drawing/2014/main" id="{02956C75-26A4-1AC2-2217-B6D32BAA38FD}"/>
              </a:ext>
            </a:extLst>
          </p:cNvPr>
          <p:cNvPicPr>
            <a:picLocks noChangeAspect="1"/>
          </p:cNvPicPr>
          <p:nvPr/>
        </p:nvPicPr>
        <p:blipFill rotWithShape="1">
          <a:blip r:embed="rId4" cstate="email">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4388" t="17382" r="24388" b="3747"/>
          <a:stretch/>
        </p:blipFill>
        <p:spPr>
          <a:xfrm>
            <a:off x="216099" y="7711412"/>
            <a:ext cx="777133" cy="673083"/>
          </a:xfrm>
          <a:prstGeom prst="rect">
            <a:avLst/>
          </a:prstGeom>
        </p:spPr>
      </p:pic>
      <p:sp>
        <p:nvSpPr>
          <p:cNvPr id="60" name="TextBox 59">
            <a:extLst>
              <a:ext uri="{FF2B5EF4-FFF2-40B4-BE49-F238E27FC236}">
                <a16:creationId xmlns:a16="http://schemas.microsoft.com/office/drawing/2014/main" id="{D1DE426D-90BF-10BB-CB79-02370329FD71}"/>
              </a:ext>
            </a:extLst>
          </p:cNvPr>
          <p:cNvSpPr txBox="1"/>
          <p:nvPr/>
        </p:nvSpPr>
        <p:spPr>
          <a:xfrm>
            <a:off x="-125743" y="8557383"/>
            <a:ext cx="2771775" cy="954107"/>
          </a:xfrm>
          <a:prstGeom prst="rect">
            <a:avLst/>
          </a:prstGeom>
          <a:noFill/>
        </p:spPr>
        <p:txBody>
          <a:bodyPr wrap="square">
            <a:spAutoFit/>
          </a:bodyPr>
          <a:lstStyle/>
          <a:p>
            <a:pPr algn="ctr"/>
            <a:r>
              <a:rPr lang="en-GB" sz="1400" dirty="0">
                <a:latin typeface="Poppins"/>
              </a:rPr>
              <a:t>Batting </a:t>
            </a:r>
          </a:p>
          <a:p>
            <a:pPr algn="ctr"/>
            <a:r>
              <a:rPr lang="en-GB" sz="1400" dirty="0">
                <a:latin typeface="Poppins"/>
              </a:rPr>
              <a:t>Bowling </a:t>
            </a:r>
          </a:p>
          <a:p>
            <a:pPr algn="ctr"/>
            <a:r>
              <a:rPr lang="en-GB" sz="1400" dirty="0">
                <a:latin typeface="Poppins"/>
              </a:rPr>
              <a:t>Throwing</a:t>
            </a:r>
          </a:p>
          <a:p>
            <a:pPr algn="ctr"/>
            <a:r>
              <a:rPr lang="en-GB" sz="1400" dirty="0">
                <a:latin typeface="Poppins"/>
              </a:rPr>
              <a:t>Catching</a:t>
            </a:r>
          </a:p>
        </p:txBody>
      </p:sp>
      <p:sp>
        <p:nvSpPr>
          <p:cNvPr id="61" name="TextBox 60">
            <a:extLst>
              <a:ext uri="{FF2B5EF4-FFF2-40B4-BE49-F238E27FC236}">
                <a16:creationId xmlns:a16="http://schemas.microsoft.com/office/drawing/2014/main" id="{5CDE32DC-29EC-3B6C-EA50-836C20E26639}"/>
              </a:ext>
            </a:extLst>
          </p:cNvPr>
          <p:cNvSpPr txBox="1"/>
          <p:nvPr/>
        </p:nvSpPr>
        <p:spPr>
          <a:xfrm>
            <a:off x="2032317" y="8573549"/>
            <a:ext cx="2771775" cy="954107"/>
          </a:xfrm>
          <a:prstGeom prst="rect">
            <a:avLst/>
          </a:prstGeom>
          <a:noFill/>
        </p:spPr>
        <p:txBody>
          <a:bodyPr wrap="square">
            <a:spAutoFit/>
          </a:bodyPr>
          <a:lstStyle/>
          <a:p>
            <a:pPr algn="ctr"/>
            <a:r>
              <a:rPr lang="en-GB" sz="1400" dirty="0">
                <a:latin typeface="Poppins"/>
              </a:rPr>
              <a:t>Batting </a:t>
            </a:r>
          </a:p>
          <a:p>
            <a:pPr algn="ctr"/>
            <a:r>
              <a:rPr lang="en-GB" sz="1400" dirty="0">
                <a:latin typeface="Poppins"/>
              </a:rPr>
              <a:t>Bowling </a:t>
            </a:r>
          </a:p>
          <a:p>
            <a:pPr algn="ctr"/>
            <a:r>
              <a:rPr lang="en-GB" sz="1400" dirty="0">
                <a:latin typeface="Poppins"/>
              </a:rPr>
              <a:t>Throwing</a:t>
            </a:r>
          </a:p>
          <a:p>
            <a:pPr algn="ctr"/>
            <a:r>
              <a:rPr lang="en-GB" sz="1400" dirty="0">
                <a:latin typeface="Poppins"/>
              </a:rPr>
              <a:t>Catching</a:t>
            </a:r>
          </a:p>
        </p:txBody>
      </p:sp>
      <p:grpSp>
        <p:nvGrpSpPr>
          <p:cNvPr id="62" name="Group 61">
            <a:extLst>
              <a:ext uri="{FF2B5EF4-FFF2-40B4-BE49-F238E27FC236}">
                <a16:creationId xmlns:a16="http://schemas.microsoft.com/office/drawing/2014/main" id="{E832E25A-F4A2-7C78-7375-0C8986932556}"/>
              </a:ext>
            </a:extLst>
          </p:cNvPr>
          <p:cNvGrpSpPr/>
          <p:nvPr/>
        </p:nvGrpSpPr>
        <p:grpSpPr>
          <a:xfrm>
            <a:off x="2428062" y="7690415"/>
            <a:ext cx="669323" cy="715609"/>
            <a:chOff x="771943" y="3281559"/>
            <a:chExt cx="2736959" cy="2723564"/>
          </a:xfrm>
        </p:grpSpPr>
        <p:pic>
          <p:nvPicPr>
            <p:cNvPr id="63" name="Picture 62" descr="A picture containing baseball, match, player, plunger&#10;&#10;Description automatically generated">
              <a:extLst>
                <a:ext uri="{FF2B5EF4-FFF2-40B4-BE49-F238E27FC236}">
                  <a16:creationId xmlns:a16="http://schemas.microsoft.com/office/drawing/2014/main" id="{6F3D3F9C-0D0C-3107-E57F-38818FCD270F}"/>
                </a:ext>
              </a:extLst>
            </p:cNvPr>
            <p:cNvPicPr>
              <a:picLocks noChangeAspect="1"/>
            </p:cNvPicPr>
            <p:nvPr/>
          </p:nvPicPr>
          <p:blipFill>
            <a:blip r:embed="rId6" cstate="email">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771943" y="3281559"/>
              <a:ext cx="2736959" cy="2723564"/>
            </a:xfrm>
            <a:prstGeom prst="rect">
              <a:avLst/>
            </a:prstGeom>
          </p:spPr>
        </p:pic>
        <p:pic>
          <p:nvPicPr>
            <p:cNvPr id="64" name="Picture 63" descr="A picture containing circle&#10;&#10;Description automatically generated">
              <a:extLst>
                <a:ext uri="{FF2B5EF4-FFF2-40B4-BE49-F238E27FC236}">
                  <a16:creationId xmlns:a16="http://schemas.microsoft.com/office/drawing/2014/main" id="{B1244636-14FF-3DF5-6370-FC507302784F}"/>
                </a:ext>
              </a:extLst>
            </p:cNvPr>
            <p:cNvPicPr>
              <a:picLocks noChangeAspect="1"/>
            </p:cNvPicPr>
            <p:nvPr/>
          </p:nvPicPr>
          <p:blipFill>
            <a:blip r:embed="rId8" cstate="email">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516819" y="4807448"/>
              <a:ext cx="738809" cy="738809"/>
            </a:xfrm>
            <a:prstGeom prst="rect">
              <a:avLst/>
            </a:prstGeom>
          </p:spPr>
        </p:pic>
      </p:grpSp>
      <p:pic>
        <p:nvPicPr>
          <p:cNvPr id="65" name="Picture 64" descr="A close-up of people running on a track&#10;&#10;Description automatically generated with medium confidence">
            <a:extLst>
              <a:ext uri="{FF2B5EF4-FFF2-40B4-BE49-F238E27FC236}">
                <a16:creationId xmlns:a16="http://schemas.microsoft.com/office/drawing/2014/main" id="{C7DFCC99-2A71-450B-9F2B-ED078413945F}"/>
              </a:ext>
            </a:extLst>
          </p:cNvPr>
          <p:cNvPicPr>
            <a:picLocks noChangeAspect="1"/>
          </p:cNvPicPr>
          <p:nvPr/>
        </p:nvPicPr>
        <p:blipFill rotWithShape="1">
          <a:blip r:embed="rId10" cstate="email">
            <a:extLst>
              <a:ext uri="{28A0092B-C50C-407E-A947-70E740481C1C}">
                <a14:useLocalDpi xmlns:a14="http://schemas.microsoft.com/office/drawing/2010/main" val="0"/>
              </a:ext>
              <a:ext uri="{837473B0-CC2E-450A-ABE3-18F120FF3D39}">
                <a1611:picAttrSrcUrl xmlns:a1611="http://schemas.microsoft.com/office/drawing/2016/11/main" r:id="rId11"/>
              </a:ext>
            </a:extLst>
          </a:blip>
          <a:srcRect r="19521"/>
          <a:stretch/>
        </p:blipFill>
        <p:spPr>
          <a:xfrm>
            <a:off x="4683934" y="7612784"/>
            <a:ext cx="681982" cy="643518"/>
          </a:xfrm>
          <a:prstGeom prst="rect">
            <a:avLst/>
          </a:prstGeom>
        </p:spPr>
      </p:pic>
      <p:sp>
        <p:nvSpPr>
          <p:cNvPr id="66" name="TextBox 65">
            <a:extLst>
              <a:ext uri="{FF2B5EF4-FFF2-40B4-BE49-F238E27FC236}">
                <a16:creationId xmlns:a16="http://schemas.microsoft.com/office/drawing/2014/main" id="{AD014A6C-A9A8-F7B2-A88F-7C944E8CDBD6}"/>
              </a:ext>
            </a:extLst>
          </p:cNvPr>
          <p:cNvSpPr txBox="1"/>
          <p:nvPr/>
        </p:nvSpPr>
        <p:spPr>
          <a:xfrm>
            <a:off x="4368323" y="8389320"/>
            <a:ext cx="2771775" cy="1169551"/>
          </a:xfrm>
          <a:prstGeom prst="rect">
            <a:avLst/>
          </a:prstGeom>
          <a:noFill/>
        </p:spPr>
        <p:txBody>
          <a:bodyPr wrap="square">
            <a:spAutoFit/>
          </a:bodyPr>
          <a:lstStyle/>
          <a:p>
            <a:pPr algn="ctr"/>
            <a:r>
              <a:rPr lang="en-GB" sz="1400" dirty="0">
                <a:latin typeface="Poppins"/>
              </a:rPr>
              <a:t>Sprinting</a:t>
            </a:r>
          </a:p>
          <a:p>
            <a:pPr algn="ctr"/>
            <a:r>
              <a:rPr lang="en-GB" sz="1400" dirty="0">
                <a:latin typeface="Poppins"/>
              </a:rPr>
              <a:t>Relay</a:t>
            </a:r>
          </a:p>
          <a:p>
            <a:pPr algn="ctr"/>
            <a:r>
              <a:rPr lang="en-GB" sz="1400" dirty="0">
                <a:latin typeface="Poppins"/>
              </a:rPr>
              <a:t>Pacing</a:t>
            </a:r>
          </a:p>
          <a:p>
            <a:pPr algn="ctr"/>
            <a:r>
              <a:rPr lang="en-GB" sz="1400" dirty="0">
                <a:latin typeface="Poppins"/>
              </a:rPr>
              <a:t>Jumping</a:t>
            </a:r>
          </a:p>
          <a:p>
            <a:pPr algn="ctr"/>
            <a:r>
              <a:rPr lang="en-GB" sz="1400" dirty="0">
                <a:latin typeface="Poppins"/>
              </a:rPr>
              <a:t>Throwing</a:t>
            </a:r>
          </a:p>
        </p:txBody>
      </p:sp>
      <p:pic>
        <p:nvPicPr>
          <p:cNvPr id="67" name="Picture 66" descr="A group of people dancing&#10;&#10;Description automatically generated with medium confidence">
            <a:extLst>
              <a:ext uri="{FF2B5EF4-FFF2-40B4-BE49-F238E27FC236}">
                <a16:creationId xmlns:a16="http://schemas.microsoft.com/office/drawing/2014/main" id="{2E70D160-7D9A-7672-FA07-78E080F0E397}"/>
              </a:ext>
            </a:extLst>
          </p:cNvPr>
          <p:cNvPicPr>
            <a:picLocks noChangeAspect="1"/>
          </p:cNvPicPr>
          <p:nvPr/>
        </p:nvPicPr>
        <p:blipFill>
          <a:blip r:embed="rId12" cstate="email">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4723418" y="5328928"/>
            <a:ext cx="730421" cy="643518"/>
          </a:xfrm>
          <a:prstGeom prst="rect">
            <a:avLst/>
          </a:prstGeom>
        </p:spPr>
      </p:pic>
      <p:sp>
        <p:nvSpPr>
          <p:cNvPr id="68" name="TextBox 67">
            <a:extLst>
              <a:ext uri="{FF2B5EF4-FFF2-40B4-BE49-F238E27FC236}">
                <a16:creationId xmlns:a16="http://schemas.microsoft.com/office/drawing/2014/main" id="{90E1058A-42B0-8D74-06F0-034E09EC85D1}"/>
              </a:ext>
            </a:extLst>
          </p:cNvPr>
          <p:cNvSpPr txBox="1"/>
          <p:nvPr/>
        </p:nvSpPr>
        <p:spPr>
          <a:xfrm>
            <a:off x="4420408" y="6265681"/>
            <a:ext cx="2558543" cy="1508105"/>
          </a:xfrm>
          <a:prstGeom prst="rect">
            <a:avLst/>
          </a:prstGeom>
          <a:noFill/>
        </p:spPr>
        <p:txBody>
          <a:bodyPr wrap="square">
            <a:spAutoFit/>
          </a:bodyPr>
          <a:lstStyle/>
          <a:p>
            <a:pPr algn="ctr"/>
            <a:r>
              <a:rPr lang="en-GB" sz="1400" dirty="0">
                <a:latin typeface="Poppins"/>
              </a:rPr>
              <a:t>Rhythm, counts &amp; beats</a:t>
            </a:r>
          </a:p>
          <a:p>
            <a:pPr algn="ctr"/>
            <a:r>
              <a:rPr lang="en-GB" sz="1400" dirty="0">
                <a:latin typeface="Poppins"/>
              </a:rPr>
              <a:t>Individual skills</a:t>
            </a:r>
          </a:p>
          <a:p>
            <a:pPr algn="ctr"/>
            <a:r>
              <a:rPr lang="en-GB" sz="1400" dirty="0">
                <a:latin typeface="Poppins"/>
              </a:rPr>
              <a:t>Choreographic devices</a:t>
            </a:r>
          </a:p>
          <a:p>
            <a:pPr algn="ctr"/>
            <a:r>
              <a:rPr lang="en-GB" sz="1400" dirty="0">
                <a:latin typeface="Poppins"/>
              </a:rPr>
              <a:t>quality of movement</a:t>
            </a:r>
          </a:p>
          <a:p>
            <a:pPr algn="ctr"/>
            <a:endParaRPr lang="en-GB" b="1" dirty="0">
              <a:latin typeface="Poppins"/>
            </a:endParaRPr>
          </a:p>
          <a:p>
            <a:pPr algn="ctr"/>
            <a:r>
              <a:rPr lang="en-GB" b="1" dirty="0">
                <a:latin typeface="Poppins"/>
              </a:rPr>
              <a:t> </a:t>
            </a:r>
            <a:r>
              <a:rPr lang="en-GB" sz="1800" b="1" dirty="0">
                <a:latin typeface="Poppins"/>
              </a:rPr>
              <a:t> </a:t>
            </a:r>
          </a:p>
        </p:txBody>
      </p:sp>
      <p:sp>
        <p:nvSpPr>
          <p:cNvPr id="70" name="TextBox 69">
            <a:extLst>
              <a:ext uri="{FF2B5EF4-FFF2-40B4-BE49-F238E27FC236}">
                <a16:creationId xmlns:a16="http://schemas.microsoft.com/office/drawing/2014/main" id="{840464DD-191B-61B3-59E6-1FEBD174CD5C}"/>
              </a:ext>
            </a:extLst>
          </p:cNvPr>
          <p:cNvSpPr txBox="1"/>
          <p:nvPr/>
        </p:nvSpPr>
        <p:spPr>
          <a:xfrm>
            <a:off x="2084032" y="5994624"/>
            <a:ext cx="2867860" cy="2215991"/>
          </a:xfrm>
          <a:prstGeom prst="rect">
            <a:avLst/>
          </a:prstGeom>
          <a:noFill/>
        </p:spPr>
        <p:txBody>
          <a:bodyPr wrap="square">
            <a:spAutoFit/>
          </a:bodyPr>
          <a:lstStyle/>
          <a:p>
            <a:pPr algn="ctr"/>
            <a:r>
              <a:rPr lang="en-GB" sz="1400" dirty="0">
                <a:latin typeface="Poppins"/>
              </a:rPr>
              <a:t>Travel</a:t>
            </a:r>
          </a:p>
          <a:p>
            <a:pPr algn="ctr"/>
            <a:r>
              <a:rPr lang="en-GB" sz="1400" dirty="0">
                <a:latin typeface="Poppins"/>
              </a:rPr>
              <a:t>Flight &amp; landing </a:t>
            </a:r>
          </a:p>
          <a:p>
            <a:pPr algn="ctr"/>
            <a:r>
              <a:rPr lang="en-GB" sz="1400" dirty="0">
                <a:latin typeface="Poppins"/>
              </a:rPr>
              <a:t>Balance</a:t>
            </a:r>
          </a:p>
          <a:p>
            <a:pPr algn="ctr"/>
            <a:r>
              <a:rPr lang="en-GB" sz="1400" dirty="0">
                <a:latin typeface="Poppins"/>
              </a:rPr>
              <a:t>Roll</a:t>
            </a:r>
          </a:p>
          <a:p>
            <a:pPr algn="ctr"/>
            <a:r>
              <a:rPr lang="en-GB" sz="1400" dirty="0">
                <a:latin typeface="Poppins"/>
              </a:rPr>
              <a:t>Rotation</a:t>
            </a:r>
          </a:p>
          <a:p>
            <a:pPr algn="ctr"/>
            <a:r>
              <a:rPr lang="en-GB" sz="1400" dirty="0">
                <a:latin typeface="Poppins"/>
              </a:rPr>
              <a:t>Transitions</a:t>
            </a:r>
          </a:p>
          <a:p>
            <a:pPr algn="ctr"/>
            <a:endParaRPr lang="en-GB" b="1" dirty="0">
              <a:latin typeface="Poppins"/>
            </a:endParaRPr>
          </a:p>
          <a:p>
            <a:pPr algn="ctr"/>
            <a:endParaRPr lang="en-GB" b="1" dirty="0">
              <a:latin typeface="Poppins"/>
            </a:endParaRPr>
          </a:p>
          <a:p>
            <a:pPr algn="ctr"/>
            <a:r>
              <a:rPr lang="en-GB" b="1" dirty="0">
                <a:latin typeface="Poppins"/>
              </a:rPr>
              <a:t> </a:t>
            </a:r>
            <a:r>
              <a:rPr lang="en-GB" sz="1800" b="1" dirty="0">
                <a:latin typeface="Poppins"/>
              </a:rPr>
              <a:t> </a:t>
            </a:r>
          </a:p>
        </p:txBody>
      </p:sp>
      <p:sp>
        <p:nvSpPr>
          <p:cNvPr id="74" name="TextBox 73">
            <a:extLst>
              <a:ext uri="{FF2B5EF4-FFF2-40B4-BE49-F238E27FC236}">
                <a16:creationId xmlns:a16="http://schemas.microsoft.com/office/drawing/2014/main" id="{3C437704-AB4D-97D6-3004-74932560AD43}"/>
              </a:ext>
            </a:extLst>
          </p:cNvPr>
          <p:cNvSpPr txBox="1"/>
          <p:nvPr/>
        </p:nvSpPr>
        <p:spPr>
          <a:xfrm>
            <a:off x="1004953" y="70399"/>
            <a:ext cx="4855036" cy="584775"/>
          </a:xfrm>
          <a:prstGeom prst="rect">
            <a:avLst/>
          </a:prstGeom>
          <a:noFill/>
        </p:spPr>
        <p:txBody>
          <a:bodyPr wrap="square" rtlCol="0">
            <a:spAutoFit/>
          </a:bodyPr>
          <a:lstStyle/>
          <a:p>
            <a:pPr algn="ctr"/>
            <a:r>
              <a:rPr lang="en-GB" sz="3200" dirty="0"/>
              <a:t>Sport / activity specific skills</a:t>
            </a:r>
          </a:p>
        </p:txBody>
      </p:sp>
      <p:grpSp>
        <p:nvGrpSpPr>
          <p:cNvPr id="75" name="Group 74">
            <a:extLst>
              <a:ext uri="{FF2B5EF4-FFF2-40B4-BE49-F238E27FC236}">
                <a16:creationId xmlns:a16="http://schemas.microsoft.com/office/drawing/2014/main" id="{68DDE536-6E12-B724-B81E-710575050479}"/>
              </a:ext>
            </a:extLst>
          </p:cNvPr>
          <p:cNvGrpSpPr/>
          <p:nvPr/>
        </p:nvGrpSpPr>
        <p:grpSpPr>
          <a:xfrm>
            <a:off x="182422" y="73950"/>
            <a:ext cx="764924" cy="658610"/>
            <a:chOff x="4669456" y="5814933"/>
            <a:chExt cx="2070000" cy="1814400"/>
          </a:xfrm>
        </p:grpSpPr>
        <p:sp>
          <p:nvSpPr>
            <p:cNvPr id="76" name="Google Shape;458;p9">
              <a:extLst>
                <a:ext uri="{FF2B5EF4-FFF2-40B4-BE49-F238E27FC236}">
                  <a16:creationId xmlns:a16="http://schemas.microsoft.com/office/drawing/2014/main" id="{0D205B7B-71CF-DDE9-8EF8-544C037CBFE7}"/>
                </a:ext>
              </a:extLst>
            </p:cNvPr>
            <p:cNvSpPr/>
            <p:nvPr/>
          </p:nvSpPr>
          <p:spPr>
            <a:xfrm>
              <a:off x="4669456" y="5814933"/>
              <a:ext cx="2070000" cy="1814400"/>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3B05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77" name="Graphic 76" descr="Sign language outline">
              <a:extLst>
                <a:ext uri="{FF2B5EF4-FFF2-40B4-BE49-F238E27FC236}">
                  <a16:creationId xmlns:a16="http://schemas.microsoft.com/office/drawing/2014/main" id="{2A089DBA-20E7-2AFA-1B8D-3C94B40ECA5F}"/>
                </a:ext>
              </a:extLst>
            </p:cNvPr>
            <p:cNvPicPr>
              <a:picLocks noChangeAspect="1"/>
            </p:cNvPicPr>
            <p:nvPr/>
          </p:nvPicPr>
          <p:blipFill>
            <a:blip r:embed="rId14" cstate="email">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004256" y="6021933"/>
              <a:ext cx="1400400" cy="1400400"/>
            </a:xfrm>
            <a:prstGeom prst="rect">
              <a:avLst/>
            </a:prstGeom>
          </p:spPr>
        </p:pic>
      </p:grpSp>
      <p:sp>
        <p:nvSpPr>
          <p:cNvPr id="5" name="TextBox 4">
            <a:extLst>
              <a:ext uri="{FF2B5EF4-FFF2-40B4-BE49-F238E27FC236}">
                <a16:creationId xmlns:a16="http://schemas.microsoft.com/office/drawing/2014/main" id="{530B336D-5BF5-D86E-CC9F-6B9B258C6D5C}"/>
              </a:ext>
            </a:extLst>
          </p:cNvPr>
          <p:cNvSpPr txBox="1"/>
          <p:nvPr/>
        </p:nvSpPr>
        <p:spPr>
          <a:xfrm>
            <a:off x="507268" y="1150928"/>
            <a:ext cx="2000610" cy="892552"/>
          </a:xfrm>
          <a:prstGeom prst="rect">
            <a:avLst/>
          </a:prstGeom>
          <a:noFill/>
        </p:spPr>
        <p:txBody>
          <a:bodyPr wrap="square">
            <a:spAutoFit/>
          </a:bodyPr>
          <a:lstStyle/>
          <a:p>
            <a:pPr algn="ctr"/>
            <a:r>
              <a:rPr lang="en-GB" sz="1600" b="1" u="sng" dirty="0">
                <a:latin typeface="Poppins"/>
              </a:rPr>
              <a:t>Football</a:t>
            </a:r>
            <a:endParaRPr lang="en-GB" sz="1400" b="1" u="sng" dirty="0">
              <a:latin typeface="Poppins"/>
            </a:endParaRPr>
          </a:p>
          <a:p>
            <a:pPr algn="ctr"/>
            <a:endParaRPr lang="en-GB" b="1" dirty="0">
              <a:latin typeface="Poppins"/>
            </a:endParaRPr>
          </a:p>
          <a:p>
            <a:pPr algn="ctr"/>
            <a:r>
              <a:rPr lang="en-GB" b="1" dirty="0">
                <a:latin typeface="Poppins"/>
              </a:rPr>
              <a:t> </a:t>
            </a:r>
            <a:r>
              <a:rPr lang="en-GB" sz="1800" b="1" dirty="0">
                <a:latin typeface="Poppins"/>
              </a:rPr>
              <a:t> </a:t>
            </a:r>
          </a:p>
        </p:txBody>
      </p:sp>
      <p:sp>
        <p:nvSpPr>
          <p:cNvPr id="6" name="TextBox 5">
            <a:extLst>
              <a:ext uri="{FF2B5EF4-FFF2-40B4-BE49-F238E27FC236}">
                <a16:creationId xmlns:a16="http://schemas.microsoft.com/office/drawing/2014/main" id="{6F76E091-D29B-6A8A-E817-757587D4A8E1}"/>
              </a:ext>
            </a:extLst>
          </p:cNvPr>
          <p:cNvSpPr txBox="1"/>
          <p:nvPr/>
        </p:nvSpPr>
        <p:spPr>
          <a:xfrm>
            <a:off x="2702070" y="1145607"/>
            <a:ext cx="2000610" cy="892552"/>
          </a:xfrm>
          <a:prstGeom prst="rect">
            <a:avLst/>
          </a:prstGeom>
          <a:noFill/>
        </p:spPr>
        <p:txBody>
          <a:bodyPr wrap="square">
            <a:spAutoFit/>
          </a:bodyPr>
          <a:lstStyle/>
          <a:p>
            <a:pPr algn="ctr"/>
            <a:r>
              <a:rPr lang="en-GB" sz="1600" b="1" u="sng" dirty="0">
                <a:latin typeface="Poppins"/>
              </a:rPr>
              <a:t>Netball</a:t>
            </a:r>
            <a:endParaRPr lang="en-GB" sz="1400" b="1" u="sng" dirty="0">
              <a:latin typeface="Poppins"/>
            </a:endParaRPr>
          </a:p>
          <a:p>
            <a:pPr algn="ctr"/>
            <a:endParaRPr lang="en-GB" b="1" dirty="0">
              <a:latin typeface="Poppins"/>
            </a:endParaRPr>
          </a:p>
          <a:p>
            <a:pPr algn="ctr"/>
            <a:r>
              <a:rPr lang="en-GB" b="1" dirty="0">
                <a:latin typeface="Poppins"/>
              </a:rPr>
              <a:t> </a:t>
            </a:r>
            <a:r>
              <a:rPr lang="en-GB" sz="1800" b="1" dirty="0">
                <a:latin typeface="Poppins"/>
              </a:rPr>
              <a:t> </a:t>
            </a:r>
          </a:p>
        </p:txBody>
      </p:sp>
      <p:sp>
        <p:nvSpPr>
          <p:cNvPr id="7" name="TextBox 6">
            <a:extLst>
              <a:ext uri="{FF2B5EF4-FFF2-40B4-BE49-F238E27FC236}">
                <a16:creationId xmlns:a16="http://schemas.microsoft.com/office/drawing/2014/main" id="{E00F038F-D9D9-A86A-522E-3D2C4055D2EC}"/>
              </a:ext>
            </a:extLst>
          </p:cNvPr>
          <p:cNvSpPr txBox="1"/>
          <p:nvPr/>
        </p:nvSpPr>
        <p:spPr>
          <a:xfrm>
            <a:off x="5071481" y="1126647"/>
            <a:ext cx="2000610" cy="892552"/>
          </a:xfrm>
          <a:prstGeom prst="rect">
            <a:avLst/>
          </a:prstGeom>
          <a:noFill/>
        </p:spPr>
        <p:txBody>
          <a:bodyPr wrap="square">
            <a:spAutoFit/>
          </a:bodyPr>
          <a:lstStyle/>
          <a:p>
            <a:pPr algn="ctr"/>
            <a:r>
              <a:rPr lang="en-GB" sz="1600" b="1" u="sng" dirty="0">
                <a:latin typeface="Poppins"/>
              </a:rPr>
              <a:t>Basketball</a:t>
            </a:r>
            <a:endParaRPr lang="en-GB" sz="1400" b="1" u="sng" dirty="0">
              <a:latin typeface="Poppins"/>
            </a:endParaRPr>
          </a:p>
          <a:p>
            <a:pPr algn="ctr"/>
            <a:endParaRPr lang="en-GB" b="1" dirty="0">
              <a:latin typeface="Poppins"/>
            </a:endParaRPr>
          </a:p>
          <a:p>
            <a:pPr algn="ctr"/>
            <a:r>
              <a:rPr lang="en-GB" b="1" dirty="0">
                <a:latin typeface="Poppins"/>
              </a:rPr>
              <a:t> </a:t>
            </a:r>
            <a:r>
              <a:rPr lang="en-GB" sz="1800" b="1" dirty="0">
                <a:latin typeface="Poppins"/>
              </a:rPr>
              <a:t> </a:t>
            </a:r>
          </a:p>
        </p:txBody>
      </p:sp>
      <p:sp>
        <p:nvSpPr>
          <p:cNvPr id="10" name="TextBox 9">
            <a:extLst>
              <a:ext uri="{FF2B5EF4-FFF2-40B4-BE49-F238E27FC236}">
                <a16:creationId xmlns:a16="http://schemas.microsoft.com/office/drawing/2014/main" id="{E2383863-59B9-5F5C-5EDB-14082619344F}"/>
              </a:ext>
            </a:extLst>
          </p:cNvPr>
          <p:cNvSpPr txBox="1"/>
          <p:nvPr/>
        </p:nvSpPr>
        <p:spPr>
          <a:xfrm>
            <a:off x="521885" y="7840063"/>
            <a:ext cx="2000610" cy="892552"/>
          </a:xfrm>
          <a:prstGeom prst="rect">
            <a:avLst/>
          </a:prstGeom>
          <a:noFill/>
        </p:spPr>
        <p:txBody>
          <a:bodyPr wrap="square">
            <a:spAutoFit/>
          </a:bodyPr>
          <a:lstStyle/>
          <a:p>
            <a:pPr algn="ctr"/>
            <a:r>
              <a:rPr lang="en-GB" sz="1600" b="1" u="sng" dirty="0">
                <a:latin typeface="Poppins"/>
              </a:rPr>
              <a:t>Cricket</a:t>
            </a:r>
            <a:endParaRPr lang="en-GB" sz="1400" b="1" u="sng" dirty="0">
              <a:latin typeface="Poppins"/>
            </a:endParaRPr>
          </a:p>
          <a:p>
            <a:pPr algn="ctr"/>
            <a:endParaRPr lang="en-GB" b="1" dirty="0">
              <a:latin typeface="Poppins"/>
            </a:endParaRPr>
          </a:p>
          <a:p>
            <a:pPr algn="ctr"/>
            <a:r>
              <a:rPr lang="en-GB" b="1" dirty="0">
                <a:latin typeface="Poppins"/>
              </a:rPr>
              <a:t> </a:t>
            </a:r>
            <a:r>
              <a:rPr lang="en-GB" sz="1800" b="1" dirty="0">
                <a:latin typeface="Poppins"/>
              </a:rPr>
              <a:t> </a:t>
            </a:r>
          </a:p>
        </p:txBody>
      </p:sp>
      <p:sp>
        <p:nvSpPr>
          <p:cNvPr id="11" name="TextBox 10">
            <a:extLst>
              <a:ext uri="{FF2B5EF4-FFF2-40B4-BE49-F238E27FC236}">
                <a16:creationId xmlns:a16="http://schemas.microsoft.com/office/drawing/2014/main" id="{EF857D76-8F4C-02B9-1EA5-A21B22D22BCA}"/>
              </a:ext>
            </a:extLst>
          </p:cNvPr>
          <p:cNvSpPr txBox="1"/>
          <p:nvPr/>
        </p:nvSpPr>
        <p:spPr>
          <a:xfrm>
            <a:off x="2766982" y="7679220"/>
            <a:ext cx="2000610" cy="1138773"/>
          </a:xfrm>
          <a:prstGeom prst="rect">
            <a:avLst/>
          </a:prstGeom>
          <a:noFill/>
        </p:spPr>
        <p:txBody>
          <a:bodyPr wrap="square">
            <a:spAutoFit/>
          </a:bodyPr>
          <a:lstStyle/>
          <a:p>
            <a:pPr algn="ctr"/>
            <a:r>
              <a:rPr lang="en-GB" sz="1600" b="1" u="sng" dirty="0">
                <a:latin typeface="Poppins"/>
              </a:rPr>
              <a:t>Rounders / </a:t>
            </a:r>
          </a:p>
          <a:p>
            <a:pPr algn="ctr"/>
            <a:r>
              <a:rPr lang="en-GB" sz="1600" b="1" u="sng" dirty="0">
                <a:latin typeface="Poppins"/>
              </a:rPr>
              <a:t>Softball</a:t>
            </a:r>
            <a:endParaRPr lang="en-GB" sz="1400" b="1" u="sng" dirty="0">
              <a:latin typeface="Poppins"/>
            </a:endParaRPr>
          </a:p>
          <a:p>
            <a:pPr algn="ctr"/>
            <a:endParaRPr lang="en-GB" b="1" dirty="0">
              <a:latin typeface="Poppins"/>
            </a:endParaRPr>
          </a:p>
          <a:p>
            <a:pPr algn="ctr"/>
            <a:r>
              <a:rPr lang="en-GB" b="1" dirty="0">
                <a:latin typeface="Poppins"/>
              </a:rPr>
              <a:t> </a:t>
            </a:r>
            <a:r>
              <a:rPr lang="en-GB" sz="1800" b="1" dirty="0">
                <a:latin typeface="Poppins"/>
              </a:rPr>
              <a:t> </a:t>
            </a:r>
          </a:p>
        </p:txBody>
      </p:sp>
      <p:sp>
        <p:nvSpPr>
          <p:cNvPr id="12" name="TextBox 11">
            <a:extLst>
              <a:ext uri="{FF2B5EF4-FFF2-40B4-BE49-F238E27FC236}">
                <a16:creationId xmlns:a16="http://schemas.microsoft.com/office/drawing/2014/main" id="{DE774E20-E3FD-7A9F-262D-15D7108B8464}"/>
              </a:ext>
            </a:extLst>
          </p:cNvPr>
          <p:cNvSpPr txBox="1"/>
          <p:nvPr/>
        </p:nvSpPr>
        <p:spPr>
          <a:xfrm>
            <a:off x="5239861" y="7755673"/>
            <a:ext cx="2000610" cy="892552"/>
          </a:xfrm>
          <a:prstGeom prst="rect">
            <a:avLst/>
          </a:prstGeom>
          <a:noFill/>
        </p:spPr>
        <p:txBody>
          <a:bodyPr wrap="square">
            <a:spAutoFit/>
          </a:bodyPr>
          <a:lstStyle/>
          <a:p>
            <a:pPr algn="ctr"/>
            <a:r>
              <a:rPr lang="en-GB" sz="1600" b="1" u="sng" dirty="0">
                <a:latin typeface="Poppins"/>
              </a:rPr>
              <a:t>Athletics</a:t>
            </a:r>
            <a:endParaRPr lang="en-GB" sz="1400" b="1" u="sng" dirty="0">
              <a:latin typeface="Poppins"/>
            </a:endParaRPr>
          </a:p>
          <a:p>
            <a:pPr algn="ctr"/>
            <a:endParaRPr lang="en-GB" b="1" dirty="0">
              <a:latin typeface="Poppins"/>
            </a:endParaRPr>
          </a:p>
          <a:p>
            <a:pPr algn="ctr"/>
            <a:r>
              <a:rPr lang="en-GB" b="1" dirty="0">
                <a:latin typeface="Poppins"/>
              </a:rPr>
              <a:t> </a:t>
            </a:r>
            <a:r>
              <a:rPr lang="en-GB" sz="1800" b="1" dirty="0">
                <a:latin typeface="Poppins"/>
              </a:rPr>
              <a:t> </a:t>
            </a:r>
          </a:p>
        </p:txBody>
      </p:sp>
      <p:sp>
        <p:nvSpPr>
          <p:cNvPr id="13" name="TextBox 12">
            <a:extLst>
              <a:ext uri="{FF2B5EF4-FFF2-40B4-BE49-F238E27FC236}">
                <a16:creationId xmlns:a16="http://schemas.microsoft.com/office/drawing/2014/main" id="{3E59C07C-AEF9-A044-5963-61E8B9E4F22D}"/>
              </a:ext>
            </a:extLst>
          </p:cNvPr>
          <p:cNvSpPr txBox="1"/>
          <p:nvPr/>
        </p:nvSpPr>
        <p:spPr>
          <a:xfrm>
            <a:off x="5248564" y="5508750"/>
            <a:ext cx="2000610" cy="892552"/>
          </a:xfrm>
          <a:prstGeom prst="rect">
            <a:avLst/>
          </a:prstGeom>
          <a:noFill/>
        </p:spPr>
        <p:txBody>
          <a:bodyPr wrap="square">
            <a:spAutoFit/>
          </a:bodyPr>
          <a:lstStyle/>
          <a:p>
            <a:pPr algn="ctr"/>
            <a:r>
              <a:rPr lang="en-GB" sz="1600" b="1" u="sng" dirty="0">
                <a:latin typeface="Poppins"/>
              </a:rPr>
              <a:t>Dance</a:t>
            </a:r>
            <a:endParaRPr lang="en-GB" sz="1400" b="1" u="sng" dirty="0">
              <a:latin typeface="Poppins"/>
            </a:endParaRPr>
          </a:p>
          <a:p>
            <a:pPr algn="ctr"/>
            <a:endParaRPr lang="en-GB" b="1" dirty="0">
              <a:latin typeface="Poppins"/>
            </a:endParaRPr>
          </a:p>
          <a:p>
            <a:pPr algn="ctr"/>
            <a:r>
              <a:rPr lang="en-GB" b="1" dirty="0">
                <a:latin typeface="Poppins"/>
              </a:rPr>
              <a:t> </a:t>
            </a:r>
            <a:r>
              <a:rPr lang="en-GB" sz="1800" b="1" dirty="0">
                <a:latin typeface="Poppins"/>
              </a:rPr>
              <a:t> </a:t>
            </a:r>
          </a:p>
        </p:txBody>
      </p:sp>
      <p:sp>
        <p:nvSpPr>
          <p:cNvPr id="14" name="TextBox 13">
            <a:extLst>
              <a:ext uri="{FF2B5EF4-FFF2-40B4-BE49-F238E27FC236}">
                <a16:creationId xmlns:a16="http://schemas.microsoft.com/office/drawing/2014/main" id="{B0EFB0C7-C5AD-7AAC-B939-22CAA1D1CC63}"/>
              </a:ext>
            </a:extLst>
          </p:cNvPr>
          <p:cNvSpPr txBox="1"/>
          <p:nvPr/>
        </p:nvSpPr>
        <p:spPr>
          <a:xfrm>
            <a:off x="2777825" y="5451074"/>
            <a:ext cx="2000610" cy="892552"/>
          </a:xfrm>
          <a:prstGeom prst="rect">
            <a:avLst/>
          </a:prstGeom>
          <a:noFill/>
        </p:spPr>
        <p:txBody>
          <a:bodyPr wrap="square">
            <a:spAutoFit/>
          </a:bodyPr>
          <a:lstStyle/>
          <a:p>
            <a:pPr algn="ctr"/>
            <a:r>
              <a:rPr lang="en-GB" sz="1600" b="1" u="sng" dirty="0">
                <a:latin typeface="Poppins"/>
              </a:rPr>
              <a:t>Gymnastics</a:t>
            </a:r>
            <a:endParaRPr lang="en-GB" sz="1400" b="1" u="sng" dirty="0">
              <a:latin typeface="Poppins"/>
            </a:endParaRPr>
          </a:p>
          <a:p>
            <a:pPr algn="ctr"/>
            <a:endParaRPr lang="en-GB" b="1" dirty="0">
              <a:latin typeface="Poppins"/>
            </a:endParaRPr>
          </a:p>
          <a:p>
            <a:pPr algn="ctr"/>
            <a:r>
              <a:rPr lang="en-GB" b="1" dirty="0">
                <a:latin typeface="Poppins"/>
              </a:rPr>
              <a:t> </a:t>
            </a:r>
            <a:r>
              <a:rPr lang="en-GB" sz="1800" b="1" dirty="0">
                <a:latin typeface="Poppins"/>
              </a:rPr>
              <a:t> </a:t>
            </a:r>
          </a:p>
        </p:txBody>
      </p:sp>
      <p:grpSp>
        <p:nvGrpSpPr>
          <p:cNvPr id="17" name="Group 16">
            <a:extLst>
              <a:ext uri="{FF2B5EF4-FFF2-40B4-BE49-F238E27FC236}">
                <a16:creationId xmlns:a16="http://schemas.microsoft.com/office/drawing/2014/main" id="{F9B02458-0408-1E69-2E43-5DC8C4F88C46}"/>
              </a:ext>
            </a:extLst>
          </p:cNvPr>
          <p:cNvGrpSpPr/>
          <p:nvPr/>
        </p:nvGrpSpPr>
        <p:grpSpPr>
          <a:xfrm>
            <a:off x="5938803" y="73950"/>
            <a:ext cx="764924" cy="658610"/>
            <a:chOff x="4669456" y="5814933"/>
            <a:chExt cx="2070000" cy="1814400"/>
          </a:xfrm>
        </p:grpSpPr>
        <p:sp>
          <p:nvSpPr>
            <p:cNvPr id="18" name="Google Shape;458;p9">
              <a:extLst>
                <a:ext uri="{FF2B5EF4-FFF2-40B4-BE49-F238E27FC236}">
                  <a16:creationId xmlns:a16="http://schemas.microsoft.com/office/drawing/2014/main" id="{F3066B20-CE36-F3F9-2B89-3359773D8B1C}"/>
                </a:ext>
              </a:extLst>
            </p:cNvPr>
            <p:cNvSpPr/>
            <p:nvPr/>
          </p:nvSpPr>
          <p:spPr>
            <a:xfrm>
              <a:off x="4669456" y="5814933"/>
              <a:ext cx="2070000" cy="1814400"/>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3B05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19" name="Graphic 18" descr="Sign language outline">
              <a:extLst>
                <a:ext uri="{FF2B5EF4-FFF2-40B4-BE49-F238E27FC236}">
                  <a16:creationId xmlns:a16="http://schemas.microsoft.com/office/drawing/2014/main" id="{4C6B5141-EC04-997A-6815-A49863CCA0E6}"/>
                </a:ext>
              </a:extLst>
            </p:cNvPr>
            <p:cNvPicPr>
              <a:picLocks noChangeAspect="1"/>
            </p:cNvPicPr>
            <p:nvPr/>
          </p:nvPicPr>
          <p:blipFill>
            <a:blip r:embed="rId14" cstate="email">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004256" y="6021933"/>
              <a:ext cx="1400400" cy="1400400"/>
            </a:xfrm>
            <a:prstGeom prst="rect">
              <a:avLst/>
            </a:prstGeom>
          </p:spPr>
        </p:pic>
      </p:grpSp>
      <p:sp>
        <p:nvSpPr>
          <p:cNvPr id="24" name="Slide Number Placeholder 23">
            <a:extLst>
              <a:ext uri="{FF2B5EF4-FFF2-40B4-BE49-F238E27FC236}">
                <a16:creationId xmlns:a16="http://schemas.microsoft.com/office/drawing/2014/main" id="{DECD957F-41AF-C4A4-F687-4FDA4A24DBF7}"/>
              </a:ext>
            </a:extLst>
          </p:cNvPr>
          <p:cNvSpPr>
            <a:spLocks noGrp="1"/>
          </p:cNvSpPr>
          <p:nvPr>
            <p:ph type="sldNum" sz="quarter" idx="12"/>
          </p:nvPr>
        </p:nvSpPr>
        <p:spPr>
          <a:xfrm>
            <a:off x="4188678" y="9766240"/>
            <a:ext cx="1543050" cy="527403"/>
          </a:xfrm>
        </p:spPr>
        <p:txBody>
          <a:bodyPr/>
          <a:lstStyle/>
          <a:p>
            <a:fld id="{B744A3BF-E1DC-41A0-8560-29A497E7BFAB}" type="slidenum">
              <a:rPr lang="en-GB" smtClean="0"/>
              <a:t>17</a:t>
            </a:fld>
            <a:endParaRPr lang="en-GB" dirty="0"/>
          </a:p>
        </p:txBody>
      </p:sp>
      <p:pic>
        <p:nvPicPr>
          <p:cNvPr id="21" name="Picture 20" descr="A close up of a ball&#10;&#10;Description automatically generated">
            <a:extLst>
              <a:ext uri="{FF2B5EF4-FFF2-40B4-BE49-F238E27FC236}">
                <a16:creationId xmlns:a16="http://schemas.microsoft.com/office/drawing/2014/main" id="{FF6E2A2E-571C-1704-029B-2D4731B14470}"/>
              </a:ext>
            </a:extLst>
          </p:cNvPr>
          <p:cNvPicPr>
            <a:picLocks noChangeAspect="1"/>
          </p:cNvPicPr>
          <p:nvPr/>
        </p:nvPicPr>
        <p:blipFill>
          <a:blip r:embed="rId16" cstate="email">
            <a:extLst>
              <a:ext uri="{28A0092B-C50C-407E-A947-70E740481C1C}">
                <a14:useLocalDpi xmlns:a14="http://schemas.microsoft.com/office/drawing/2010/main" val="0"/>
              </a:ext>
              <a:ext uri="{837473B0-CC2E-450A-ABE3-18F120FF3D39}">
                <a1611:picAttrSrcUrl xmlns:a1611="http://schemas.microsoft.com/office/drawing/2016/11/main" r:id="rId17"/>
              </a:ext>
            </a:extLst>
          </a:blip>
          <a:stretch>
            <a:fillRect/>
          </a:stretch>
        </p:blipFill>
        <p:spPr>
          <a:xfrm>
            <a:off x="2431575" y="987965"/>
            <a:ext cx="628106" cy="628106"/>
          </a:xfrm>
          <a:prstGeom prst="rect">
            <a:avLst/>
          </a:prstGeom>
        </p:spPr>
      </p:pic>
      <p:pic>
        <p:nvPicPr>
          <p:cNvPr id="25" name="Picture 24" descr="A close up of a basketball&#10;&#10;Description automatically generated">
            <a:extLst>
              <a:ext uri="{FF2B5EF4-FFF2-40B4-BE49-F238E27FC236}">
                <a16:creationId xmlns:a16="http://schemas.microsoft.com/office/drawing/2014/main" id="{B7A9513C-807E-B152-1250-4622CF1BE071}"/>
              </a:ext>
            </a:extLst>
          </p:cNvPr>
          <p:cNvPicPr>
            <a:picLocks noChangeAspect="1"/>
          </p:cNvPicPr>
          <p:nvPr/>
        </p:nvPicPr>
        <p:blipFill>
          <a:blip r:embed="rId18" cstate="email">
            <a:extLst>
              <a:ext uri="{28A0092B-C50C-407E-A947-70E740481C1C}">
                <a14:useLocalDpi xmlns:a14="http://schemas.microsoft.com/office/drawing/2010/main" val="0"/>
              </a:ext>
              <a:ext uri="{837473B0-CC2E-450A-ABE3-18F120FF3D39}">
                <a1611:picAttrSrcUrl xmlns:a1611="http://schemas.microsoft.com/office/drawing/2016/11/main" r:id="rId19"/>
              </a:ext>
            </a:extLst>
          </a:blip>
          <a:stretch>
            <a:fillRect/>
          </a:stretch>
        </p:blipFill>
        <p:spPr>
          <a:xfrm>
            <a:off x="4649062" y="952721"/>
            <a:ext cx="746721" cy="746721"/>
          </a:xfrm>
          <a:prstGeom prst="rect">
            <a:avLst/>
          </a:prstGeom>
        </p:spPr>
      </p:pic>
      <p:pic>
        <p:nvPicPr>
          <p:cNvPr id="29" name="Picture 28" descr="A child in a blue leotard jumping in the air&#10;&#10;Description automatically generated">
            <a:extLst>
              <a:ext uri="{FF2B5EF4-FFF2-40B4-BE49-F238E27FC236}">
                <a16:creationId xmlns:a16="http://schemas.microsoft.com/office/drawing/2014/main" id="{46F1B005-1FD9-EFC2-476B-99225744C283}"/>
              </a:ext>
            </a:extLst>
          </p:cNvPr>
          <p:cNvPicPr>
            <a:picLocks noChangeAspect="1"/>
          </p:cNvPicPr>
          <p:nvPr/>
        </p:nvPicPr>
        <p:blipFill>
          <a:blip r:embed="rId20" cstate="email">
            <a:extLst>
              <a:ext uri="{28A0092B-C50C-407E-A947-70E740481C1C}">
                <a14:useLocalDpi xmlns:a14="http://schemas.microsoft.com/office/drawing/2010/main" val="0"/>
              </a:ext>
              <a:ext uri="{837473B0-CC2E-450A-ABE3-18F120FF3D39}">
                <a1611:picAttrSrcUrl xmlns:a1611="http://schemas.microsoft.com/office/drawing/2016/11/main" r:id="rId21"/>
              </a:ext>
            </a:extLst>
          </a:blip>
          <a:stretch>
            <a:fillRect/>
          </a:stretch>
        </p:blipFill>
        <p:spPr>
          <a:xfrm>
            <a:off x="2386652" y="5378501"/>
            <a:ext cx="620347" cy="524814"/>
          </a:xfrm>
          <a:prstGeom prst="rect">
            <a:avLst/>
          </a:prstGeom>
        </p:spPr>
      </p:pic>
      <p:pic>
        <p:nvPicPr>
          <p:cNvPr id="20" name="Picture 19" descr="Logo&#10;&#10;Description automatically generated">
            <a:extLst>
              <a:ext uri="{FF2B5EF4-FFF2-40B4-BE49-F238E27FC236}">
                <a16:creationId xmlns:a16="http://schemas.microsoft.com/office/drawing/2014/main" id="{D680EE81-C439-9E87-8304-82B5504BCC4A}"/>
              </a:ext>
            </a:extLst>
          </p:cNvPr>
          <p:cNvPicPr>
            <a:picLocks noChangeAspect="1"/>
          </p:cNvPicPr>
          <p:nvPr/>
        </p:nvPicPr>
        <p:blipFill>
          <a:blip r:embed="rId22" cstate="email">
            <a:extLst>
              <a:ext uri="{28A0092B-C50C-407E-A947-70E740481C1C}">
                <a14:useLocalDpi xmlns:a14="http://schemas.microsoft.com/office/drawing/2010/main" val="0"/>
              </a:ext>
              <a:ext uri="{837473B0-CC2E-450A-ABE3-18F120FF3D39}">
                <a1611:picAttrSrcUrl xmlns:a1611="http://schemas.microsoft.com/office/drawing/2016/11/main" r:id="rId23"/>
              </a:ext>
            </a:extLst>
          </a:blip>
          <a:stretch>
            <a:fillRect/>
          </a:stretch>
        </p:blipFill>
        <p:spPr>
          <a:xfrm rot="10620266" flipH="1" flipV="1">
            <a:off x="175324" y="3198982"/>
            <a:ext cx="564940" cy="564940"/>
          </a:xfrm>
          <a:prstGeom prst="rect">
            <a:avLst/>
          </a:prstGeom>
        </p:spPr>
      </p:pic>
      <p:sp>
        <p:nvSpPr>
          <p:cNvPr id="22" name="TextBox 21">
            <a:extLst>
              <a:ext uri="{FF2B5EF4-FFF2-40B4-BE49-F238E27FC236}">
                <a16:creationId xmlns:a16="http://schemas.microsoft.com/office/drawing/2014/main" id="{F0DA13DA-1665-CBE3-B779-CE261D9456A4}"/>
              </a:ext>
            </a:extLst>
          </p:cNvPr>
          <p:cNvSpPr txBox="1"/>
          <p:nvPr/>
        </p:nvSpPr>
        <p:spPr>
          <a:xfrm>
            <a:off x="-218432" y="4021837"/>
            <a:ext cx="2771775" cy="1231106"/>
          </a:xfrm>
          <a:prstGeom prst="rect">
            <a:avLst/>
          </a:prstGeom>
          <a:noFill/>
        </p:spPr>
        <p:txBody>
          <a:bodyPr wrap="square">
            <a:spAutoFit/>
          </a:bodyPr>
          <a:lstStyle/>
          <a:p>
            <a:pPr algn="ctr"/>
            <a:r>
              <a:rPr lang="en-GB" sz="1400" dirty="0">
                <a:latin typeface="Poppins"/>
              </a:rPr>
              <a:t>Beating opponents</a:t>
            </a:r>
          </a:p>
          <a:p>
            <a:pPr algn="ctr"/>
            <a:r>
              <a:rPr lang="en-GB" sz="1400" dirty="0">
                <a:latin typeface="Poppins"/>
              </a:rPr>
              <a:t>Passing &amp; receiving </a:t>
            </a:r>
          </a:p>
          <a:p>
            <a:pPr algn="ctr"/>
            <a:r>
              <a:rPr lang="en-GB" sz="1400" dirty="0">
                <a:latin typeface="Poppins"/>
              </a:rPr>
              <a:t>Tackling &amp; landing</a:t>
            </a:r>
          </a:p>
          <a:p>
            <a:pPr algn="ctr"/>
            <a:r>
              <a:rPr lang="en-GB" sz="1400" dirty="0">
                <a:latin typeface="Poppins"/>
              </a:rPr>
              <a:t>Rucking</a:t>
            </a:r>
          </a:p>
          <a:p>
            <a:pPr algn="ctr"/>
            <a:r>
              <a:rPr lang="en-GB" sz="1400" dirty="0">
                <a:latin typeface="Poppins"/>
              </a:rPr>
              <a:t>Kicking</a:t>
            </a:r>
            <a:r>
              <a:rPr lang="en-GB" b="1" dirty="0">
                <a:latin typeface="Poppins"/>
              </a:rPr>
              <a:t> </a:t>
            </a:r>
            <a:r>
              <a:rPr lang="en-GB" sz="1800" b="1" dirty="0">
                <a:latin typeface="Poppins"/>
              </a:rPr>
              <a:t> </a:t>
            </a:r>
          </a:p>
        </p:txBody>
      </p:sp>
      <p:sp>
        <p:nvSpPr>
          <p:cNvPr id="23" name="TextBox 22">
            <a:extLst>
              <a:ext uri="{FF2B5EF4-FFF2-40B4-BE49-F238E27FC236}">
                <a16:creationId xmlns:a16="http://schemas.microsoft.com/office/drawing/2014/main" id="{C9FE0F0F-6670-9AFE-0589-8242010D6546}"/>
              </a:ext>
            </a:extLst>
          </p:cNvPr>
          <p:cNvSpPr txBox="1"/>
          <p:nvPr/>
        </p:nvSpPr>
        <p:spPr>
          <a:xfrm>
            <a:off x="510232" y="3272174"/>
            <a:ext cx="2000610" cy="892552"/>
          </a:xfrm>
          <a:prstGeom prst="rect">
            <a:avLst/>
          </a:prstGeom>
          <a:noFill/>
        </p:spPr>
        <p:txBody>
          <a:bodyPr wrap="square">
            <a:spAutoFit/>
          </a:bodyPr>
          <a:lstStyle/>
          <a:p>
            <a:pPr algn="ctr"/>
            <a:r>
              <a:rPr lang="en-GB" sz="1600" b="1" u="sng" dirty="0">
                <a:latin typeface="Poppins"/>
              </a:rPr>
              <a:t>Rugby</a:t>
            </a:r>
            <a:endParaRPr lang="en-GB" sz="1400" b="1" u="sng" dirty="0">
              <a:latin typeface="Poppins"/>
            </a:endParaRPr>
          </a:p>
          <a:p>
            <a:pPr algn="ctr"/>
            <a:endParaRPr lang="en-GB" b="1" dirty="0">
              <a:latin typeface="Poppins"/>
            </a:endParaRPr>
          </a:p>
          <a:p>
            <a:pPr algn="ctr"/>
            <a:r>
              <a:rPr lang="en-GB" b="1" dirty="0">
                <a:latin typeface="Poppins"/>
              </a:rPr>
              <a:t> </a:t>
            </a:r>
            <a:r>
              <a:rPr lang="en-GB" sz="1800" b="1" dirty="0">
                <a:latin typeface="Poppins"/>
              </a:rPr>
              <a:t> </a:t>
            </a:r>
          </a:p>
        </p:txBody>
      </p:sp>
      <p:sp>
        <p:nvSpPr>
          <p:cNvPr id="26" name="TextBox 25">
            <a:extLst>
              <a:ext uri="{FF2B5EF4-FFF2-40B4-BE49-F238E27FC236}">
                <a16:creationId xmlns:a16="http://schemas.microsoft.com/office/drawing/2014/main" id="{1996700E-6AD2-F85C-270B-AEFCEF60B790}"/>
              </a:ext>
            </a:extLst>
          </p:cNvPr>
          <p:cNvSpPr txBox="1"/>
          <p:nvPr/>
        </p:nvSpPr>
        <p:spPr>
          <a:xfrm>
            <a:off x="2045886" y="3808881"/>
            <a:ext cx="2771775" cy="1938992"/>
          </a:xfrm>
          <a:prstGeom prst="rect">
            <a:avLst/>
          </a:prstGeom>
          <a:noFill/>
        </p:spPr>
        <p:txBody>
          <a:bodyPr wrap="square">
            <a:spAutoFit/>
          </a:bodyPr>
          <a:lstStyle/>
          <a:p>
            <a:pPr algn="ctr"/>
            <a:r>
              <a:rPr lang="en-GB" sz="1400" dirty="0">
                <a:latin typeface="Poppins"/>
              </a:rPr>
              <a:t>Ready position &amp; </a:t>
            </a:r>
          </a:p>
          <a:p>
            <a:pPr algn="ctr"/>
            <a:r>
              <a:rPr lang="en-GB" sz="1400" dirty="0">
                <a:latin typeface="Poppins"/>
              </a:rPr>
              <a:t>movement</a:t>
            </a:r>
          </a:p>
          <a:p>
            <a:pPr algn="ctr"/>
            <a:r>
              <a:rPr lang="en-GB" sz="1400" dirty="0">
                <a:latin typeface="Poppins"/>
              </a:rPr>
              <a:t>Serving</a:t>
            </a:r>
          </a:p>
          <a:p>
            <a:pPr algn="ctr"/>
            <a:r>
              <a:rPr lang="en-GB" sz="1400" dirty="0">
                <a:latin typeface="Poppins"/>
              </a:rPr>
              <a:t>Overhead clear &amp; smash</a:t>
            </a:r>
          </a:p>
          <a:p>
            <a:pPr algn="ctr"/>
            <a:r>
              <a:rPr lang="en-GB" sz="1400" dirty="0">
                <a:latin typeface="Poppins"/>
              </a:rPr>
              <a:t>Drop shot &amp; net lift</a:t>
            </a:r>
          </a:p>
          <a:p>
            <a:pPr algn="ctr"/>
            <a:r>
              <a:rPr lang="en-GB" sz="1400" dirty="0">
                <a:latin typeface="Poppins"/>
              </a:rPr>
              <a:t>Drive</a:t>
            </a:r>
          </a:p>
          <a:p>
            <a:pPr algn="ctr"/>
            <a:endParaRPr lang="en-GB" b="1" dirty="0">
              <a:latin typeface="Poppins"/>
            </a:endParaRPr>
          </a:p>
          <a:p>
            <a:pPr algn="ctr"/>
            <a:r>
              <a:rPr lang="en-GB" b="1" dirty="0">
                <a:latin typeface="Poppins"/>
              </a:rPr>
              <a:t> </a:t>
            </a:r>
            <a:r>
              <a:rPr lang="en-GB" sz="1800" b="1" dirty="0">
                <a:latin typeface="Poppins"/>
              </a:rPr>
              <a:t> </a:t>
            </a:r>
          </a:p>
        </p:txBody>
      </p:sp>
      <p:sp>
        <p:nvSpPr>
          <p:cNvPr id="27" name="TextBox 26">
            <a:extLst>
              <a:ext uri="{FF2B5EF4-FFF2-40B4-BE49-F238E27FC236}">
                <a16:creationId xmlns:a16="http://schemas.microsoft.com/office/drawing/2014/main" id="{7BD2E520-A2F1-F588-95C8-03109D5B05DB}"/>
              </a:ext>
            </a:extLst>
          </p:cNvPr>
          <p:cNvSpPr txBox="1"/>
          <p:nvPr/>
        </p:nvSpPr>
        <p:spPr>
          <a:xfrm>
            <a:off x="2789643" y="3240486"/>
            <a:ext cx="2000610" cy="892552"/>
          </a:xfrm>
          <a:prstGeom prst="rect">
            <a:avLst/>
          </a:prstGeom>
          <a:noFill/>
        </p:spPr>
        <p:txBody>
          <a:bodyPr wrap="square">
            <a:spAutoFit/>
          </a:bodyPr>
          <a:lstStyle/>
          <a:p>
            <a:pPr algn="ctr"/>
            <a:r>
              <a:rPr lang="en-GB" sz="1600" b="1" u="sng" dirty="0">
                <a:latin typeface="Poppins"/>
              </a:rPr>
              <a:t>Badminton</a:t>
            </a:r>
            <a:endParaRPr lang="en-GB" sz="1400" b="1" u="sng" dirty="0">
              <a:latin typeface="Poppins"/>
            </a:endParaRPr>
          </a:p>
          <a:p>
            <a:pPr algn="ctr"/>
            <a:endParaRPr lang="en-GB" b="1" dirty="0">
              <a:latin typeface="Poppins"/>
            </a:endParaRPr>
          </a:p>
          <a:p>
            <a:pPr algn="ctr"/>
            <a:r>
              <a:rPr lang="en-GB" b="1" dirty="0">
                <a:latin typeface="Poppins"/>
              </a:rPr>
              <a:t> </a:t>
            </a:r>
            <a:r>
              <a:rPr lang="en-GB" sz="1800" b="1" dirty="0">
                <a:latin typeface="Poppins"/>
              </a:rPr>
              <a:t> </a:t>
            </a:r>
          </a:p>
        </p:txBody>
      </p:sp>
      <p:pic>
        <p:nvPicPr>
          <p:cNvPr id="30" name="Picture 29" descr="A badminton racket and shuttlecock on grass&#10;&#10;Description automatically generated">
            <a:extLst>
              <a:ext uri="{FF2B5EF4-FFF2-40B4-BE49-F238E27FC236}">
                <a16:creationId xmlns:a16="http://schemas.microsoft.com/office/drawing/2014/main" id="{46FE030F-3462-F7FA-B041-AC1A25740C82}"/>
              </a:ext>
            </a:extLst>
          </p:cNvPr>
          <p:cNvPicPr>
            <a:picLocks noChangeAspect="1"/>
          </p:cNvPicPr>
          <p:nvPr/>
        </p:nvPicPr>
        <p:blipFill>
          <a:blip r:embed="rId24" cstate="email">
            <a:extLst>
              <a:ext uri="{28A0092B-C50C-407E-A947-70E740481C1C}">
                <a14:useLocalDpi xmlns:a14="http://schemas.microsoft.com/office/drawing/2010/main" val="0"/>
              </a:ext>
              <a:ext uri="{837473B0-CC2E-450A-ABE3-18F120FF3D39}">
                <a1611:picAttrSrcUrl xmlns:a1611="http://schemas.microsoft.com/office/drawing/2016/11/main" r:id="rId25"/>
              </a:ext>
            </a:extLst>
          </a:blip>
          <a:stretch>
            <a:fillRect/>
          </a:stretch>
        </p:blipFill>
        <p:spPr>
          <a:xfrm>
            <a:off x="2313486" y="3196493"/>
            <a:ext cx="816695" cy="544463"/>
          </a:xfrm>
          <a:prstGeom prst="rect">
            <a:avLst/>
          </a:prstGeom>
        </p:spPr>
      </p:pic>
      <p:sp>
        <p:nvSpPr>
          <p:cNvPr id="31" name="TextBox 30">
            <a:extLst>
              <a:ext uri="{FF2B5EF4-FFF2-40B4-BE49-F238E27FC236}">
                <a16:creationId xmlns:a16="http://schemas.microsoft.com/office/drawing/2014/main" id="{B325BBB0-13F1-35A7-1E92-3A923D3C9CE4}"/>
              </a:ext>
            </a:extLst>
          </p:cNvPr>
          <p:cNvSpPr txBox="1"/>
          <p:nvPr/>
        </p:nvSpPr>
        <p:spPr>
          <a:xfrm>
            <a:off x="5141828" y="3240071"/>
            <a:ext cx="2000610" cy="892552"/>
          </a:xfrm>
          <a:prstGeom prst="rect">
            <a:avLst/>
          </a:prstGeom>
          <a:noFill/>
        </p:spPr>
        <p:txBody>
          <a:bodyPr wrap="square">
            <a:spAutoFit/>
          </a:bodyPr>
          <a:lstStyle/>
          <a:p>
            <a:pPr algn="ctr"/>
            <a:r>
              <a:rPr lang="en-GB" sz="1600" b="1" u="sng" dirty="0">
                <a:latin typeface="Poppins"/>
              </a:rPr>
              <a:t>Pickleball</a:t>
            </a:r>
            <a:endParaRPr lang="en-GB" sz="1400" b="1" u="sng" dirty="0">
              <a:latin typeface="Poppins"/>
            </a:endParaRPr>
          </a:p>
          <a:p>
            <a:pPr algn="ctr"/>
            <a:endParaRPr lang="en-GB" b="1" dirty="0">
              <a:latin typeface="Poppins"/>
            </a:endParaRPr>
          </a:p>
          <a:p>
            <a:pPr algn="ctr"/>
            <a:r>
              <a:rPr lang="en-GB" b="1" dirty="0">
                <a:latin typeface="Poppins"/>
              </a:rPr>
              <a:t> </a:t>
            </a:r>
            <a:r>
              <a:rPr lang="en-GB" sz="1800" b="1" dirty="0">
                <a:latin typeface="Poppins"/>
              </a:rPr>
              <a:t> </a:t>
            </a:r>
          </a:p>
        </p:txBody>
      </p:sp>
      <p:pic>
        <p:nvPicPr>
          <p:cNvPr id="33" name="Picture 32" descr="A paddle and balls on a white background&#10;&#10;AI-generated content may be incorrect.">
            <a:extLst>
              <a:ext uri="{FF2B5EF4-FFF2-40B4-BE49-F238E27FC236}">
                <a16:creationId xmlns:a16="http://schemas.microsoft.com/office/drawing/2014/main" id="{DFF8F74B-B2C1-7A6B-71E2-141E2060190D}"/>
              </a:ext>
            </a:extLst>
          </p:cNvPr>
          <p:cNvPicPr>
            <a:picLocks noChangeAspect="1"/>
          </p:cNvPicPr>
          <p:nvPr/>
        </p:nvPicPr>
        <p:blipFill>
          <a:blip r:embed="rId26">
            <a:extLst>
              <a:ext uri="{28A0092B-C50C-407E-A947-70E740481C1C}">
                <a14:useLocalDpi xmlns:a14="http://schemas.microsoft.com/office/drawing/2010/main" val="0"/>
              </a:ext>
              <a:ext uri="{837473B0-CC2E-450A-ABE3-18F120FF3D39}">
                <a1611:picAttrSrcUrl xmlns:a1611="http://schemas.microsoft.com/office/drawing/2016/11/main" r:id="rId27"/>
              </a:ext>
            </a:extLst>
          </a:blip>
          <a:stretch>
            <a:fillRect/>
          </a:stretch>
        </p:blipFill>
        <p:spPr>
          <a:xfrm>
            <a:off x="4778435" y="3130165"/>
            <a:ext cx="642340" cy="648756"/>
          </a:xfrm>
          <a:prstGeom prst="rect">
            <a:avLst/>
          </a:prstGeom>
        </p:spPr>
      </p:pic>
      <p:sp>
        <p:nvSpPr>
          <p:cNvPr id="35" name="TextBox 34">
            <a:extLst>
              <a:ext uri="{FF2B5EF4-FFF2-40B4-BE49-F238E27FC236}">
                <a16:creationId xmlns:a16="http://schemas.microsoft.com/office/drawing/2014/main" id="{033FDBB9-261E-A31B-72C7-51F260638196}"/>
              </a:ext>
            </a:extLst>
          </p:cNvPr>
          <p:cNvSpPr txBox="1"/>
          <p:nvPr/>
        </p:nvSpPr>
        <p:spPr>
          <a:xfrm>
            <a:off x="4370663" y="4029225"/>
            <a:ext cx="2771775" cy="1723549"/>
          </a:xfrm>
          <a:prstGeom prst="rect">
            <a:avLst/>
          </a:prstGeom>
          <a:noFill/>
        </p:spPr>
        <p:txBody>
          <a:bodyPr wrap="square">
            <a:spAutoFit/>
          </a:bodyPr>
          <a:lstStyle/>
          <a:p>
            <a:pPr algn="ctr"/>
            <a:r>
              <a:rPr lang="en-GB" sz="1400" dirty="0">
                <a:latin typeface="Poppins"/>
              </a:rPr>
              <a:t>Ball Familiarisation</a:t>
            </a:r>
          </a:p>
          <a:p>
            <a:pPr algn="ctr"/>
            <a:r>
              <a:rPr lang="en-GB" sz="1400" dirty="0">
                <a:latin typeface="Poppins"/>
              </a:rPr>
              <a:t>Serve</a:t>
            </a:r>
          </a:p>
          <a:p>
            <a:pPr algn="ctr"/>
            <a:r>
              <a:rPr lang="en-GB" sz="1400" dirty="0">
                <a:latin typeface="Poppins"/>
              </a:rPr>
              <a:t>Movement</a:t>
            </a:r>
          </a:p>
          <a:p>
            <a:pPr algn="ctr"/>
            <a:r>
              <a:rPr lang="en-GB" sz="1400" dirty="0">
                <a:latin typeface="Poppins"/>
              </a:rPr>
              <a:t>Rally</a:t>
            </a:r>
          </a:p>
          <a:p>
            <a:pPr algn="ctr"/>
            <a:r>
              <a:rPr lang="en-GB" sz="1400" dirty="0">
                <a:latin typeface="Poppins"/>
              </a:rPr>
              <a:t>Competition</a:t>
            </a:r>
          </a:p>
          <a:p>
            <a:pPr algn="ctr"/>
            <a:endParaRPr lang="en-GB" b="1" dirty="0">
              <a:latin typeface="Poppins"/>
            </a:endParaRPr>
          </a:p>
          <a:p>
            <a:pPr algn="ctr"/>
            <a:r>
              <a:rPr lang="en-GB" b="1" dirty="0">
                <a:latin typeface="Poppins"/>
              </a:rPr>
              <a:t> </a:t>
            </a:r>
            <a:r>
              <a:rPr lang="en-GB" sz="1800" b="1" dirty="0">
                <a:latin typeface="Poppins"/>
              </a:rPr>
              <a:t> </a:t>
            </a:r>
          </a:p>
        </p:txBody>
      </p:sp>
      <p:sp>
        <p:nvSpPr>
          <p:cNvPr id="37" name="TextBox 36">
            <a:extLst>
              <a:ext uri="{FF2B5EF4-FFF2-40B4-BE49-F238E27FC236}">
                <a16:creationId xmlns:a16="http://schemas.microsoft.com/office/drawing/2014/main" id="{00A6C2DA-2211-968E-DA6C-0E204910177A}"/>
              </a:ext>
            </a:extLst>
          </p:cNvPr>
          <p:cNvSpPr txBox="1"/>
          <p:nvPr/>
        </p:nvSpPr>
        <p:spPr>
          <a:xfrm>
            <a:off x="-209402" y="6196733"/>
            <a:ext cx="2771775" cy="1015663"/>
          </a:xfrm>
          <a:prstGeom prst="rect">
            <a:avLst/>
          </a:prstGeom>
          <a:noFill/>
        </p:spPr>
        <p:txBody>
          <a:bodyPr wrap="square">
            <a:spAutoFit/>
          </a:bodyPr>
          <a:lstStyle/>
          <a:p>
            <a:pPr algn="ctr"/>
            <a:r>
              <a:rPr lang="en-GB" sz="1400" dirty="0">
                <a:latin typeface="Poppins"/>
              </a:rPr>
              <a:t>Teamwork</a:t>
            </a:r>
          </a:p>
          <a:p>
            <a:pPr algn="ctr"/>
            <a:r>
              <a:rPr lang="en-GB" sz="1400" dirty="0">
                <a:latin typeface="Poppins"/>
              </a:rPr>
              <a:t>Problem solving</a:t>
            </a:r>
          </a:p>
          <a:p>
            <a:pPr algn="ctr"/>
            <a:r>
              <a:rPr lang="en-GB" sz="1400" dirty="0">
                <a:latin typeface="Poppins"/>
              </a:rPr>
              <a:t>Orienteering </a:t>
            </a:r>
          </a:p>
          <a:p>
            <a:pPr algn="ctr"/>
            <a:endParaRPr lang="en-GB" sz="1800" dirty="0">
              <a:latin typeface="Poppins"/>
            </a:endParaRPr>
          </a:p>
        </p:txBody>
      </p:sp>
      <p:sp>
        <p:nvSpPr>
          <p:cNvPr id="38" name="TextBox 37">
            <a:extLst>
              <a:ext uri="{FF2B5EF4-FFF2-40B4-BE49-F238E27FC236}">
                <a16:creationId xmlns:a16="http://schemas.microsoft.com/office/drawing/2014/main" id="{029EC6FD-03E6-8519-5FBA-231BD2204B5F}"/>
              </a:ext>
            </a:extLst>
          </p:cNvPr>
          <p:cNvSpPr txBox="1"/>
          <p:nvPr/>
        </p:nvSpPr>
        <p:spPr>
          <a:xfrm>
            <a:off x="519262" y="5447070"/>
            <a:ext cx="2000610" cy="892552"/>
          </a:xfrm>
          <a:prstGeom prst="rect">
            <a:avLst/>
          </a:prstGeom>
          <a:noFill/>
        </p:spPr>
        <p:txBody>
          <a:bodyPr wrap="square">
            <a:spAutoFit/>
          </a:bodyPr>
          <a:lstStyle/>
          <a:p>
            <a:pPr algn="ctr"/>
            <a:r>
              <a:rPr lang="en-GB" sz="1600" b="1" u="sng" dirty="0">
                <a:latin typeface="Poppins"/>
              </a:rPr>
              <a:t>OAA</a:t>
            </a:r>
            <a:endParaRPr lang="en-GB" sz="1400" b="1" u="sng" dirty="0">
              <a:latin typeface="Poppins"/>
            </a:endParaRPr>
          </a:p>
          <a:p>
            <a:pPr algn="ctr"/>
            <a:endParaRPr lang="en-GB" b="1" dirty="0">
              <a:latin typeface="Poppins"/>
            </a:endParaRPr>
          </a:p>
          <a:p>
            <a:pPr algn="ctr"/>
            <a:r>
              <a:rPr lang="en-GB" b="1" dirty="0">
                <a:latin typeface="Poppins"/>
              </a:rPr>
              <a:t> </a:t>
            </a:r>
            <a:r>
              <a:rPr lang="en-GB" sz="1800" b="1" dirty="0">
                <a:latin typeface="Poppins"/>
              </a:rPr>
              <a:t> </a:t>
            </a:r>
          </a:p>
        </p:txBody>
      </p:sp>
      <p:pic>
        <p:nvPicPr>
          <p:cNvPr id="40" name="Picture 39" descr="A group of hands holding each other&#10;&#10;AI-generated content may be incorrect.">
            <a:extLst>
              <a:ext uri="{FF2B5EF4-FFF2-40B4-BE49-F238E27FC236}">
                <a16:creationId xmlns:a16="http://schemas.microsoft.com/office/drawing/2014/main" id="{E5DD4055-6F04-458E-E479-D057CB7F8E92}"/>
              </a:ext>
            </a:extLst>
          </p:cNvPr>
          <p:cNvPicPr>
            <a:picLocks noChangeAspect="1"/>
          </p:cNvPicPr>
          <p:nvPr/>
        </p:nvPicPr>
        <p:blipFill>
          <a:blip r:embed="rId28">
            <a:extLst>
              <a:ext uri="{28A0092B-C50C-407E-A947-70E740481C1C}">
                <a14:useLocalDpi xmlns:a14="http://schemas.microsoft.com/office/drawing/2010/main" val="0"/>
              </a:ext>
              <a:ext uri="{837473B0-CC2E-450A-ABE3-18F120FF3D39}">
                <a1611:picAttrSrcUrl xmlns:a1611="http://schemas.microsoft.com/office/drawing/2016/11/main" r:id="rId29"/>
              </a:ext>
            </a:extLst>
          </a:blip>
          <a:stretch>
            <a:fillRect/>
          </a:stretch>
        </p:blipFill>
        <p:spPr>
          <a:xfrm>
            <a:off x="149647" y="5378501"/>
            <a:ext cx="919197" cy="613135"/>
          </a:xfrm>
          <a:prstGeom prst="rect">
            <a:avLst/>
          </a:prstGeom>
        </p:spPr>
      </p:pic>
    </p:spTree>
    <p:extLst>
      <p:ext uri="{BB962C8B-B14F-4D97-AF65-F5344CB8AC3E}">
        <p14:creationId xmlns:p14="http://schemas.microsoft.com/office/powerpoint/2010/main" val="3713236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a:off x="7802023" y="4042481"/>
            <a:ext cx="5939129" cy="107717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dirty="0"/>
          </a:p>
          <a:p>
            <a:pPr marL="0" marR="0" lvl="0" indent="0" algn="r" rtl="0">
              <a:spcBef>
                <a:spcPts val="0"/>
              </a:spcBef>
              <a:spcAft>
                <a:spcPts val="0"/>
              </a:spcAft>
              <a:buNone/>
            </a:pPr>
            <a:endParaRPr sz="2300" b="1" i="0" u="none" strike="noStrike" cap="none" dirty="0">
              <a:latin typeface="Calibri"/>
              <a:ea typeface="Calibri"/>
              <a:cs typeface="Calibri"/>
              <a:sym typeface="Calibri"/>
            </a:endParaRPr>
          </a:p>
          <a:p>
            <a:pPr marL="0" marR="0" lvl="0" indent="0" algn="r" rtl="0">
              <a:spcBef>
                <a:spcPts val="0"/>
              </a:spcBef>
              <a:spcAft>
                <a:spcPts val="0"/>
              </a:spcAft>
              <a:buNone/>
            </a:pPr>
            <a:r>
              <a:rPr lang="en-GB" sz="2300" b="0" i="0" u="none" strike="noStrike" cap="none" dirty="0">
                <a:latin typeface="Calibri"/>
                <a:ea typeface="Calibri"/>
                <a:cs typeface="Calibri"/>
                <a:sym typeface="Calibri"/>
              </a:rPr>
              <a:t>. </a:t>
            </a:r>
            <a:endParaRPr dirty="0"/>
          </a:p>
        </p:txBody>
      </p:sp>
      <p:sp>
        <p:nvSpPr>
          <p:cNvPr id="34" name="Rectangle 33"/>
          <p:cNvSpPr/>
          <p:nvPr/>
        </p:nvSpPr>
        <p:spPr>
          <a:xfrm>
            <a:off x="1385888" y="297270"/>
            <a:ext cx="4396242" cy="595932"/>
          </a:xfrm>
          <a:prstGeom prst="rect">
            <a:avLst/>
          </a:prstGeom>
        </p:spPr>
        <p:txBody>
          <a:bodyPr wrap="square">
            <a:spAutoFit/>
          </a:bodyPr>
          <a:lstStyle/>
          <a:p>
            <a:pPr>
              <a:lnSpc>
                <a:spcPct val="107000"/>
              </a:lnSpc>
              <a:spcAft>
                <a:spcPts val="800"/>
              </a:spcAft>
            </a:pPr>
            <a:r>
              <a:rPr lang="en-GB" sz="3200" b="1" dirty="0">
                <a:ea typeface="Calibri"/>
                <a:cs typeface="Times New Roman"/>
              </a:rPr>
              <a:t>Lesson Structure - MATE</a:t>
            </a:r>
          </a:p>
        </p:txBody>
      </p:sp>
      <p:sp>
        <p:nvSpPr>
          <p:cNvPr id="44" name="TextBox 43"/>
          <p:cNvSpPr txBox="1"/>
          <p:nvPr/>
        </p:nvSpPr>
        <p:spPr>
          <a:xfrm>
            <a:off x="270456" y="875597"/>
            <a:ext cx="5644767" cy="215444"/>
          </a:xfrm>
          <a:prstGeom prst="rect">
            <a:avLst/>
          </a:prstGeom>
          <a:noFill/>
        </p:spPr>
        <p:txBody>
          <a:bodyPr wrap="square" rtlCol="0">
            <a:spAutoFit/>
          </a:bodyPr>
          <a:lstStyle/>
          <a:p>
            <a:r>
              <a:rPr lang="en-US" sz="800" b="1" dirty="0"/>
              <a:t> </a:t>
            </a:r>
          </a:p>
        </p:txBody>
      </p:sp>
      <p:grpSp>
        <p:nvGrpSpPr>
          <p:cNvPr id="20" name="Group 19">
            <a:extLst>
              <a:ext uri="{FF2B5EF4-FFF2-40B4-BE49-F238E27FC236}">
                <a16:creationId xmlns:a16="http://schemas.microsoft.com/office/drawing/2014/main" id="{92DDEF19-9077-BAF4-AB31-BCF59B440787}"/>
              </a:ext>
            </a:extLst>
          </p:cNvPr>
          <p:cNvGrpSpPr/>
          <p:nvPr/>
        </p:nvGrpSpPr>
        <p:grpSpPr>
          <a:xfrm>
            <a:off x="139349" y="3935540"/>
            <a:ext cx="1043213" cy="866460"/>
            <a:chOff x="-4976656" y="3145652"/>
            <a:chExt cx="1926061" cy="1623709"/>
          </a:xfrm>
        </p:grpSpPr>
        <p:sp>
          <p:nvSpPr>
            <p:cNvPr id="27" name="Google Shape;457;p9">
              <a:extLst>
                <a:ext uri="{FF2B5EF4-FFF2-40B4-BE49-F238E27FC236}">
                  <a16:creationId xmlns:a16="http://schemas.microsoft.com/office/drawing/2014/main" id="{0EA362ED-C9D1-3960-24D2-F513F01984B2}"/>
                </a:ext>
              </a:extLst>
            </p:cNvPr>
            <p:cNvSpPr/>
            <p:nvPr/>
          </p:nvSpPr>
          <p:spPr>
            <a:xfrm>
              <a:off x="-4976656" y="3145652"/>
              <a:ext cx="1926061" cy="1623709"/>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28" name="Graphic 27" descr="Head with gears outline">
              <a:extLst>
                <a:ext uri="{FF2B5EF4-FFF2-40B4-BE49-F238E27FC236}">
                  <a16:creationId xmlns:a16="http://schemas.microsoft.com/office/drawing/2014/main" id="{63D5DC83-C193-6FB0-2ABE-5FD895301098}"/>
                </a:ext>
              </a:extLst>
            </p:cNvPr>
            <p:cNvPicPr>
              <a:picLocks noChangeAspect="1"/>
            </p:cNvPicPr>
            <p:nvPr/>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616" y="3290304"/>
              <a:ext cx="1326570" cy="1383644"/>
            </a:xfrm>
            <a:prstGeom prst="rect">
              <a:avLst/>
            </a:prstGeom>
          </p:spPr>
        </p:pic>
      </p:grpSp>
      <p:grpSp>
        <p:nvGrpSpPr>
          <p:cNvPr id="22" name="Group 21">
            <a:extLst>
              <a:ext uri="{FF2B5EF4-FFF2-40B4-BE49-F238E27FC236}">
                <a16:creationId xmlns:a16="http://schemas.microsoft.com/office/drawing/2014/main" id="{6908200B-3BE6-8314-531E-6F6AD5B3BDA5}"/>
              </a:ext>
            </a:extLst>
          </p:cNvPr>
          <p:cNvGrpSpPr/>
          <p:nvPr/>
        </p:nvGrpSpPr>
        <p:grpSpPr>
          <a:xfrm>
            <a:off x="116423" y="5104001"/>
            <a:ext cx="1089064" cy="865088"/>
            <a:chOff x="4801420" y="8035459"/>
            <a:chExt cx="1925639" cy="1624284"/>
          </a:xfrm>
        </p:grpSpPr>
        <p:sp>
          <p:nvSpPr>
            <p:cNvPr id="23" name="Google Shape;458;p9">
              <a:extLst>
                <a:ext uri="{FF2B5EF4-FFF2-40B4-BE49-F238E27FC236}">
                  <a16:creationId xmlns:a16="http://schemas.microsoft.com/office/drawing/2014/main" id="{687AAD18-E711-D66E-609A-C3B3A99B2E3A}"/>
                </a:ext>
              </a:extLst>
            </p:cNvPr>
            <p:cNvSpPr/>
            <p:nvPr/>
          </p:nvSpPr>
          <p:spPr>
            <a:xfrm>
              <a:off x="4801420" y="8035459"/>
              <a:ext cx="1925639" cy="1624284"/>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3B05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24" name="Graphic 23" descr="Sign language outline">
              <a:extLst>
                <a:ext uri="{FF2B5EF4-FFF2-40B4-BE49-F238E27FC236}">
                  <a16:creationId xmlns:a16="http://schemas.microsoft.com/office/drawing/2014/main" id="{C1838567-B52C-FECD-5EE9-4626521E057C}"/>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57223" y="8122902"/>
              <a:ext cx="1326931" cy="1384020"/>
            </a:xfrm>
            <a:prstGeom prst="rect">
              <a:avLst/>
            </a:prstGeom>
          </p:spPr>
        </p:pic>
      </p:grpSp>
      <p:sp>
        <p:nvSpPr>
          <p:cNvPr id="30" name="Rounded Rectangle 1">
            <a:extLst>
              <a:ext uri="{FF2B5EF4-FFF2-40B4-BE49-F238E27FC236}">
                <a16:creationId xmlns:a16="http://schemas.microsoft.com/office/drawing/2014/main" id="{E2932D80-1016-852B-234A-AA50A19542FC}"/>
              </a:ext>
            </a:extLst>
          </p:cNvPr>
          <p:cNvSpPr/>
          <p:nvPr/>
        </p:nvSpPr>
        <p:spPr>
          <a:xfrm>
            <a:off x="89966" y="2297794"/>
            <a:ext cx="1099254" cy="532446"/>
          </a:xfrm>
          <a:prstGeom prst="round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Branding Semibold" pitchFamily="2" charset="77"/>
              </a:rPr>
              <a:t>M</a:t>
            </a:r>
            <a:r>
              <a:rPr lang="en-GB" dirty="0">
                <a:latin typeface="Branding Semibold" pitchFamily="2" charset="77"/>
              </a:rPr>
              <a:t>ental concept</a:t>
            </a:r>
          </a:p>
        </p:txBody>
      </p:sp>
      <p:sp>
        <p:nvSpPr>
          <p:cNvPr id="31" name="Rounded Rectangle 8">
            <a:extLst>
              <a:ext uri="{FF2B5EF4-FFF2-40B4-BE49-F238E27FC236}">
                <a16:creationId xmlns:a16="http://schemas.microsoft.com/office/drawing/2014/main" id="{32FD0F60-D201-B5EF-A37E-655CBB3BDD4E}"/>
              </a:ext>
            </a:extLst>
          </p:cNvPr>
          <p:cNvSpPr/>
          <p:nvPr/>
        </p:nvSpPr>
        <p:spPr>
          <a:xfrm>
            <a:off x="1189220" y="2297794"/>
            <a:ext cx="4479560" cy="542501"/>
          </a:xfrm>
          <a:prstGeom prst="roundRect">
            <a:avLst/>
          </a:prstGeom>
          <a:solidFill>
            <a:srgbClr val="03B050"/>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b="1" dirty="0">
                <a:solidFill>
                  <a:schemeClr val="tx1"/>
                </a:solidFill>
                <a:latin typeface="Branding Semibold" pitchFamily="2" charset="77"/>
              </a:rPr>
              <a:t>A</a:t>
            </a:r>
            <a:r>
              <a:rPr lang="en-GB" dirty="0">
                <a:latin typeface="Branding Semibold" pitchFamily="2" charset="77"/>
              </a:rPr>
              <a:t>ctivate / Activity </a:t>
            </a:r>
          </a:p>
        </p:txBody>
      </p:sp>
      <p:sp>
        <p:nvSpPr>
          <p:cNvPr id="32" name="Rounded Rectangle 9">
            <a:extLst>
              <a:ext uri="{FF2B5EF4-FFF2-40B4-BE49-F238E27FC236}">
                <a16:creationId xmlns:a16="http://schemas.microsoft.com/office/drawing/2014/main" id="{CC556C44-695A-DEF6-E796-801C4DEA4974}"/>
              </a:ext>
            </a:extLst>
          </p:cNvPr>
          <p:cNvSpPr/>
          <p:nvPr/>
        </p:nvSpPr>
        <p:spPr>
          <a:xfrm>
            <a:off x="1385888" y="2920046"/>
            <a:ext cx="4306519" cy="532446"/>
          </a:xfrm>
          <a:prstGeom prst="roundRect">
            <a:avLst/>
          </a:prstGeom>
          <a:solidFill>
            <a:srgbClr val="E46C0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Branding Semibold" pitchFamily="2" charset="77"/>
              </a:rPr>
              <a:t>T</a:t>
            </a:r>
            <a:r>
              <a:rPr lang="en-GB" dirty="0">
                <a:latin typeface="Branding Semibold" pitchFamily="2" charset="77"/>
              </a:rPr>
              <a:t>eachable moments</a:t>
            </a:r>
          </a:p>
        </p:txBody>
      </p:sp>
      <p:sp>
        <p:nvSpPr>
          <p:cNvPr id="33" name="Rounded Rectangle 15">
            <a:extLst>
              <a:ext uri="{FF2B5EF4-FFF2-40B4-BE49-F238E27FC236}">
                <a16:creationId xmlns:a16="http://schemas.microsoft.com/office/drawing/2014/main" id="{B9D58955-275A-5BAD-BB0E-52A3954B8217}"/>
              </a:ext>
            </a:extLst>
          </p:cNvPr>
          <p:cNvSpPr/>
          <p:nvPr/>
        </p:nvSpPr>
        <p:spPr>
          <a:xfrm>
            <a:off x="5668780" y="2297794"/>
            <a:ext cx="1099254" cy="542501"/>
          </a:xfrm>
          <a:prstGeom prst="round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Branding Semibold" pitchFamily="2" charset="77"/>
              </a:rPr>
              <a:t>E</a:t>
            </a:r>
            <a:r>
              <a:rPr lang="en-GB" dirty="0">
                <a:latin typeface="Branding Semibold" pitchFamily="2" charset="77"/>
              </a:rPr>
              <a:t>mbed</a:t>
            </a:r>
          </a:p>
        </p:txBody>
      </p:sp>
      <p:sp>
        <p:nvSpPr>
          <p:cNvPr id="35" name="Arrow: Right 34">
            <a:extLst>
              <a:ext uri="{FF2B5EF4-FFF2-40B4-BE49-F238E27FC236}">
                <a16:creationId xmlns:a16="http://schemas.microsoft.com/office/drawing/2014/main" id="{F08D7162-0882-C557-F27B-371AE44EB0AF}"/>
              </a:ext>
            </a:extLst>
          </p:cNvPr>
          <p:cNvSpPr/>
          <p:nvPr/>
        </p:nvSpPr>
        <p:spPr>
          <a:xfrm>
            <a:off x="151915" y="999949"/>
            <a:ext cx="6587544" cy="1142497"/>
          </a:xfrm>
          <a:prstGeom prst="rightArrow">
            <a:avLst/>
          </a:prstGeom>
          <a:solidFill>
            <a:srgbClr val="F73D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A7167181-A623-566B-EBC1-41F41168F13D}"/>
              </a:ext>
            </a:extLst>
          </p:cNvPr>
          <p:cNvSpPr txBox="1"/>
          <p:nvPr/>
        </p:nvSpPr>
        <p:spPr>
          <a:xfrm>
            <a:off x="1782444" y="1172752"/>
            <a:ext cx="3426316" cy="769441"/>
          </a:xfrm>
          <a:prstGeom prst="rect">
            <a:avLst/>
          </a:prstGeom>
          <a:noFill/>
        </p:spPr>
        <p:txBody>
          <a:bodyPr wrap="square" rtlCol="0">
            <a:spAutoFit/>
          </a:bodyPr>
          <a:lstStyle/>
          <a:p>
            <a:pPr algn="ctr"/>
            <a:r>
              <a:rPr lang="en-GB" sz="4400" dirty="0">
                <a:solidFill>
                  <a:schemeClr val="bg2"/>
                </a:solidFill>
              </a:rPr>
              <a:t>Lesson time</a:t>
            </a:r>
          </a:p>
        </p:txBody>
      </p:sp>
      <p:sp>
        <p:nvSpPr>
          <p:cNvPr id="41" name="Rounded Rectangle 11">
            <a:extLst>
              <a:ext uri="{FF2B5EF4-FFF2-40B4-BE49-F238E27FC236}">
                <a16:creationId xmlns:a16="http://schemas.microsoft.com/office/drawing/2014/main" id="{8EB76F16-ED9B-CD16-2C0A-5954FB13831A}"/>
              </a:ext>
            </a:extLst>
          </p:cNvPr>
          <p:cNvSpPr/>
          <p:nvPr/>
        </p:nvSpPr>
        <p:spPr>
          <a:xfrm>
            <a:off x="1285000" y="3935540"/>
            <a:ext cx="5454459" cy="866460"/>
          </a:xfrm>
          <a:prstGeom prst="round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rtlCol="0" anchor="t"/>
          <a:lstStyle/>
          <a:p>
            <a:pPr lvl="0">
              <a:buNone/>
            </a:pPr>
            <a:r>
              <a:rPr lang="en-US" sz="1400" b="1" dirty="0">
                <a:solidFill>
                  <a:srgbClr val="072C44"/>
                </a:solidFill>
                <a:latin typeface="Poppins" pitchFamily="2" charset="77"/>
                <a:ea typeface="League Spartan" charset="0"/>
                <a:cs typeface="Poppins" pitchFamily="2" charset="77"/>
              </a:rPr>
              <a:t>Head assessment criteria</a:t>
            </a:r>
            <a:endParaRPr lang="en-US" sz="1400" b="1" dirty="0">
              <a:solidFill>
                <a:srgbClr val="072C44"/>
              </a:solidFill>
              <a:latin typeface="Poppins" pitchFamily="2" charset="77"/>
              <a:cs typeface="Poppins" pitchFamily="2" charset="77"/>
            </a:endParaRPr>
          </a:p>
          <a:p>
            <a:pPr lvl="0"/>
            <a:r>
              <a:rPr lang="en-US" sz="1400" dirty="0">
                <a:solidFill>
                  <a:srgbClr val="072C44"/>
                </a:solidFill>
                <a:latin typeface="Poppins" pitchFamily="2" charset="77"/>
                <a:cs typeface="Poppins" pitchFamily="2" charset="77"/>
              </a:rPr>
              <a:t>Introduce the ‘Literacy focus’. Ask pupils to consider the questions during the warm-up.</a:t>
            </a:r>
          </a:p>
        </p:txBody>
      </p:sp>
      <p:sp>
        <p:nvSpPr>
          <p:cNvPr id="42" name="Rounded Rectangle 12">
            <a:extLst>
              <a:ext uri="{FF2B5EF4-FFF2-40B4-BE49-F238E27FC236}">
                <a16:creationId xmlns:a16="http://schemas.microsoft.com/office/drawing/2014/main" id="{40FC64A8-0302-16FF-3B64-3EBC97771144}"/>
              </a:ext>
            </a:extLst>
          </p:cNvPr>
          <p:cNvSpPr/>
          <p:nvPr/>
        </p:nvSpPr>
        <p:spPr>
          <a:xfrm>
            <a:off x="1271435" y="4860470"/>
            <a:ext cx="5454460" cy="1242072"/>
          </a:xfrm>
          <a:prstGeom prst="roundRect">
            <a:avLst/>
          </a:prstGeom>
          <a:ln>
            <a:solidFill>
              <a:srgbClr val="03B050"/>
            </a:solidFill>
          </a:ln>
        </p:spPr>
        <p:style>
          <a:lnRef idx="2">
            <a:schemeClr val="accent2"/>
          </a:lnRef>
          <a:fillRef idx="1">
            <a:schemeClr val="lt1"/>
          </a:fillRef>
          <a:effectRef idx="0">
            <a:schemeClr val="accent2"/>
          </a:effectRef>
          <a:fontRef idx="minor">
            <a:schemeClr val="dk1"/>
          </a:fontRef>
        </p:style>
        <p:txBody>
          <a:bodyPr rtlCol="0" anchor="t"/>
          <a:lstStyle/>
          <a:p>
            <a:pPr lvl="0">
              <a:buNone/>
            </a:pPr>
            <a:r>
              <a:rPr lang="en-GB" sz="1400" b="1" dirty="0">
                <a:solidFill>
                  <a:srgbClr val="072C44"/>
                </a:solidFill>
                <a:latin typeface="Poppins" pitchFamily="2" charset="77"/>
                <a:cs typeface="Poppins" pitchFamily="2" charset="77"/>
              </a:rPr>
              <a:t>Activate/Activity – Hands assessment criteria</a:t>
            </a:r>
          </a:p>
          <a:p>
            <a:pPr lvl="0">
              <a:buNone/>
            </a:pPr>
            <a:r>
              <a:rPr lang="en-GB" sz="1400" dirty="0">
                <a:solidFill>
                  <a:srgbClr val="072C44"/>
                </a:solidFill>
                <a:latin typeface="Poppins" pitchFamily="2" charset="77"/>
                <a:cs typeface="Poppins" pitchFamily="2" charset="77"/>
              </a:rPr>
              <a:t>Provide opportunity for pupils to link the literacy focus with the physical activity. Sustained periods of physical activity enabling students to practice the skill/movement. </a:t>
            </a:r>
            <a:r>
              <a:rPr lang="en-GB" sz="1400" b="1" dirty="0">
                <a:solidFill>
                  <a:srgbClr val="072C44"/>
                </a:solidFill>
                <a:latin typeface="Poppins" pitchFamily="2" charset="77"/>
                <a:cs typeface="Poppins" pitchFamily="2" charset="77"/>
              </a:rPr>
              <a:t>Majority of the lesson</a:t>
            </a:r>
          </a:p>
          <a:p>
            <a:pPr lvl="0" algn="ctr">
              <a:buNone/>
            </a:pPr>
            <a:endParaRPr lang="en-GB" sz="1200" dirty="0">
              <a:solidFill>
                <a:srgbClr val="072C44"/>
              </a:solidFill>
              <a:latin typeface="Poppins" pitchFamily="2" charset="77"/>
              <a:cs typeface="Poppins" pitchFamily="2" charset="77"/>
            </a:endParaRPr>
          </a:p>
          <a:p>
            <a:pPr lvl="0" algn="ctr">
              <a:buNone/>
            </a:pPr>
            <a:endParaRPr lang="en-GB" sz="1200" dirty="0">
              <a:solidFill>
                <a:srgbClr val="072C44"/>
              </a:solidFill>
              <a:latin typeface="Poppins" pitchFamily="2" charset="77"/>
              <a:cs typeface="Poppins" pitchFamily="2" charset="77"/>
            </a:endParaRPr>
          </a:p>
          <a:p>
            <a:pPr lvl="0" algn="ctr">
              <a:buNone/>
            </a:pPr>
            <a:endParaRPr lang="en-US" sz="1200" b="1" dirty="0">
              <a:solidFill>
                <a:srgbClr val="072C44"/>
              </a:solidFill>
              <a:latin typeface="Poppins" pitchFamily="2" charset="77"/>
              <a:ea typeface="League Spartan" charset="0"/>
              <a:cs typeface="Poppins" pitchFamily="2" charset="77"/>
            </a:endParaRPr>
          </a:p>
        </p:txBody>
      </p:sp>
      <p:sp>
        <p:nvSpPr>
          <p:cNvPr id="43" name="Rounded Rectangle 21">
            <a:extLst>
              <a:ext uri="{FF2B5EF4-FFF2-40B4-BE49-F238E27FC236}">
                <a16:creationId xmlns:a16="http://schemas.microsoft.com/office/drawing/2014/main" id="{39C1D549-D4A1-577E-7E49-A761F25EA8E1}"/>
              </a:ext>
            </a:extLst>
          </p:cNvPr>
          <p:cNvSpPr/>
          <p:nvPr/>
        </p:nvSpPr>
        <p:spPr>
          <a:xfrm>
            <a:off x="1271436" y="7489401"/>
            <a:ext cx="5454459" cy="971205"/>
          </a:xfrm>
          <a:prstGeom prst="roundRect">
            <a:avLst/>
          </a:prstGeom>
          <a:ln>
            <a:solidFill>
              <a:srgbClr val="0070C0"/>
            </a:solidFill>
          </a:ln>
        </p:spPr>
        <p:style>
          <a:lnRef idx="2">
            <a:schemeClr val="accent2"/>
          </a:lnRef>
          <a:fillRef idx="1">
            <a:schemeClr val="lt1"/>
          </a:fillRef>
          <a:effectRef idx="0">
            <a:schemeClr val="accent2"/>
          </a:effectRef>
          <a:fontRef idx="minor">
            <a:schemeClr val="dk1"/>
          </a:fontRef>
        </p:style>
        <p:txBody>
          <a:bodyPr rtlCol="0" anchor="t"/>
          <a:lstStyle/>
          <a:p>
            <a:pPr lvl="0">
              <a:buNone/>
            </a:pPr>
            <a:r>
              <a:rPr lang="en-GB" sz="1400" b="1" dirty="0">
                <a:solidFill>
                  <a:srgbClr val="072C44"/>
                </a:solidFill>
                <a:latin typeface="Poppins" pitchFamily="2" charset="77"/>
                <a:ea typeface="League Spartan" charset="0"/>
                <a:cs typeface="Poppins" pitchFamily="2" charset="77"/>
              </a:rPr>
              <a:t>Embed</a:t>
            </a:r>
            <a:endParaRPr lang="en-US" sz="1400" b="1" dirty="0">
              <a:solidFill>
                <a:srgbClr val="072C44"/>
              </a:solidFill>
              <a:latin typeface="Poppins" pitchFamily="2" charset="77"/>
              <a:ea typeface="League Spartan" charset="0"/>
              <a:cs typeface="Poppins" pitchFamily="2" charset="77"/>
            </a:endParaRPr>
          </a:p>
          <a:p>
            <a:pPr lvl="0"/>
            <a:r>
              <a:rPr lang="en-GB" sz="1400" dirty="0">
                <a:solidFill>
                  <a:srgbClr val="072C44"/>
                </a:solidFill>
                <a:latin typeface="Poppins" pitchFamily="2" charset="77"/>
                <a:cs typeface="Poppins" pitchFamily="2" charset="77"/>
              </a:rPr>
              <a:t>Revisit the concept / ‘word of the week’ and make connections to the lesson, school life or wider world. </a:t>
            </a:r>
          </a:p>
          <a:p>
            <a:pPr lvl="0"/>
            <a:endParaRPr lang="en-GB" sz="1400" dirty="0">
              <a:solidFill>
                <a:srgbClr val="072C44"/>
              </a:solidFill>
              <a:latin typeface="Poppins" pitchFamily="2" charset="77"/>
              <a:cs typeface="Poppins" pitchFamily="2" charset="77"/>
            </a:endParaRPr>
          </a:p>
        </p:txBody>
      </p:sp>
      <p:sp>
        <p:nvSpPr>
          <p:cNvPr id="48" name="Rounded Rectangle 12">
            <a:extLst>
              <a:ext uri="{FF2B5EF4-FFF2-40B4-BE49-F238E27FC236}">
                <a16:creationId xmlns:a16="http://schemas.microsoft.com/office/drawing/2014/main" id="{2C989EFB-944B-98C4-FCDB-D7155302DC02}"/>
              </a:ext>
            </a:extLst>
          </p:cNvPr>
          <p:cNvSpPr/>
          <p:nvPr/>
        </p:nvSpPr>
        <p:spPr>
          <a:xfrm>
            <a:off x="1271436" y="6170516"/>
            <a:ext cx="5454460" cy="1242072"/>
          </a:xfrm>
          <a:prstGeom prst="roundRect">
            <a:avLst/>
          </a:prstGeom>
          <a:ln>
            <a:solidFill>
              <a:srgbClr val="E46C0A"/>
            </a:solidFill>
          </a:ln>
        </p:spPr>
        <p:style>
          <a:lnRef idx="2">
            <a:schemeClr val="accent2"/>
          </a:lnRef>
          <a:fillRef idx="1">
            <a:schemeClr val="lt1"/>
          </a:fillRef>
          <a:effectRef idx="0">
            <a:schemeClr val="accent2"/>
          </a:effectRef>
          <a:fontRef idx="minor">
            <a:schemeClr val="dk1"/>
          </a:fontRef>
        </p:style>
        <p:txBody>
          <a:bodyPr rtlCol="0" anchor="t"/>
          <a:lstStyle/>
          <a:p>
            <a:pPr>
              <a:buNone/>
            </a:pPr>
            <a:r>
              <a:rPr lang="en-US" sz="1400" b="1" dirty="0">
                <a:solidFill>
                  <a:srgbClr val="072C44"/>
                </a:solidFill>
                <a:latin typeface="Poppins" panose="00000500000000000000" pitchFamily="2" charset="0"/>
                <a:cs typeface="Poppins" panose="00000500000000000000" pitchFamily="2" charset="0"/>
              </a:rPr>
              <a:t>Teachable moments</a:t>
            </a:r>
          </a:p>
          <a:p>
            <a:pPr>
              <a:buNone/>
            </a:pPr>
            <a:r>
              <a:rPr lang="en-US" sz="1400" dirty="0">
                <a:solidFill>
                  <a:srgbClr val="072C44"/>
                </a:solidFill>
                <a:latin typeface="Poppins" panose="00000500000000000000" pitchFamily="2" charset="0"/>
                <a:cs typeface="Poppins" panose="00000500000000000000" pitchFamily="2" charset="0"/>
              </a:rPr>
              <a:t>Times when teaching can enable progression. For example: WAGOLL, reinforcement,</a:t>
            </a:r>
          </a:p>
          <a:p>
            <a:pPr>
              <a:buNone/>
            </a:pPr>
            <a:r>
              <a:rPr lang="en-US" sz="1400" dirty="0">
                <a:solidFill>
                  <a:srgbClr val="072C44"/>
                </a:solidFill>
                <a:latin typeface="Poppins" panose="00000500000000000000" pitchFamily="2" charset="0"/>
                <a:cs typeface="Poppins" panose="00000500000000000000" pitchFamily="2" charset="0"/>
              </a:rPr>
              <a:t>feedback (individual or group), responsive teaching / addressing misconceptions.</a:t>
            </a:r>
          </a:p>
        </p:txBody>
      </p:sp>
      <p:pic>
        <p:nvPicPr>
          <p:cNvPr id="57" name="Graphic 56" descr="Heart organ outline">
            <a:extLst>
              <a:ext uri="{FF2B5EF4-FFF2-40B4-BE49-F238E27FC236}">
                <a16:creationId xmlns:a16="http://schemas.microsoft.com/office/drawing/2014/main" id="{36C89866-BADC-694A-B576-26DDAEE4F90A}"/>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6098" y="1304485"/>
            <a:ext cx="506925" cy="542204"/>
          </a:xfrm>
          <a:prstGeom prst="rect">
            <a:avLst/>
          </a:prstGeom>
        </p:spPr>
      </p:pic>
      <p:pic>
        <p:nvPicPr>
          <p:cNvPr id="58" name="Graphic 57" descr="Heart organ outline">
            <a:extLst>
              <a:ext uri="{FF2B5EF4-FFF2-40B4-BE49-F238E27FC236}">
                <a16:creationId xmlns:a16="http://schemas.microsoft.com/office/drawing/2014/main" id="{96E61B82-6A7C-3736-242C-9F6D41E906FA}"/>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83861" y="1286270"/>
            <a:ext cx="506925" cy="542204"/>
          </a:xfrm>
          <a:prstGeom prst="rect">
            <a:avLst/>
          </a:prstGeom>
        </p:spPr>
      </p:pic>
      <p:sp>
        <p:nvSpPr>
          <p:cNvPr id="3" name="Slide Number Placeholder 2">
            <a:extLst>
              <a:ext uri="{FF2B5EF4-FFF2-40B4-BE49-F238E27FC236}">
                <a16:creationId xmlns:a16="http://schemas.microsoft.com/office/drawing/2014/main" id="{0B368BF8-0C9E-82A5-4578-179ADD4D56CE}"/>
              </a:ext>
            </a:extLst>
          </p:cNvPr>
          <p:cNvSpPr>
            <a:spLocks noGrp="1"/>
          </p:cNvSpPr>
          <p:nvPr>
            <p:ph type="sldNum" sz="quarter" idx="12"/>
          </p:nvPr>
        </p:nvSpPr>
        <p:spPr/>
        <p:txBody>
          <a:bodyPr/>
          <a:lstStyle/>
          <a:p>
            <a:fld id="{B744A3BF-E1DC-41A0-8560-29A497E7BFAB}" type="slidenum">
              <a:rPr lang="en-GB" smtClean="0"/>
              <a:t>18</a:t>
            </a:fld>
            <a:endParaRPr lang="en-GB"/>
          </a:p>
        </p:txBody>
      </p:sp>
      <p:grpSp>
        <p:nvGrpSpPr>
          <p:cNvPr id="2" name="Group 1">
            <a:extLst>
              <a:ext uri="{FF2B5EF4-FFF2-40B4-BE49-F238E27FC236}">
                <a16:creationId xmlns:a16="http://schemas.microsoft.com/office/drawing/2014/main" id="{FAF4DDDB-5694-1485-AFB9-9459313C3FA6}"/>
              </a:ext>
            </a:extLst>
          </p:cNvPr>
          <p:cNvGrpSpPr/>
          <p:nvPr/>
        </p:nvGrpSpPr>
        <p:grpSpPr>
          <a:xfrm>
            <a:off x="146007" y="7541773"/>
            <a:ext cx="1043213" cy="866460"/>
            <a:chOff x="-4976656" y="3145652"/>
            <a:chExt cx="1926061" cy="1623709"/>
          </a:xfrm>
        </p:grpSpPr>
        <p:sp>
          <p:nvSpPr>
            <p:cNvPr id="4" name="Google Shape;457;p9">
              <a:extLst>
                <a:ext uri="{FF2B5EF4-FFF2-40B4-BE49-F238E27FC236}">
                  <a16:creationId xmlns:a16="http://schemas.microsoft.com/office/drawing/2014/main" id="{FD8C2820-9C7F-B574-7F6B-1AE9F60AAEA4}"/>
                </a:ext>
              </a:extLst>
            </p:cNvPr>
            <p:cNvSpPr/>
            <p:nvPr/>
          </p:nvSpPr>
          <p:spPr>
            <a:xfrm>
              <a:off x="-4976656" y="3145652"/>
              <a:ext cx="1926061" cy="1623709"/>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5" name="Graphic 4" descr="Head with gears outline">
              <a:extLst>
                <a:ext uri="{FF2B5EF4-FFF2-40B4-BE49-F238E27FC236}">
                  <a16:creationId xmlns:a16="http://schemas.microsoft.com/office/drawing/2014/main" id="{472164FD-6B58-DDA3-5DF2-0060D3330CF2}"/>
                </a:ext>
              </a:extLst>
            </p:cNvPr>
            <p:cNvPicPr>
              <a:picLocks noChangeAspect="1"/>
            </p:cNvPicPr>
            <p:nvPr/>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616" y="3290304"/>
              <a:ext cx="1326570" cy="1383644"/>
            </a:xfrm>
            <a:prstGeom prst="rect">
              <a:avLst/>
            </a:prstGeom>
          </p:spPr>
        </p:pic>
      </p:grpSp>
    </p:spTree>
    <p:extLst>
      <p:ext uri="{BB962C8B-B14F-4D97-AF65-F5344CB8AC3E}">
        <p14:creationId xmlns:p14="http://schemas.microsoft.com/office/powerpoint/2010/main" val="1719362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a:off x="7330535" y="3568927"/>
            <a:ext cx="5939129" cy="107717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dirty="0"/>
          </a:p>
          <a:p>
            <a:pPr marL="0" marR="0" lvl="0" indent="0" algn="r" rtl="0">
              <a:spcBef>
                <a:spcPts val="0"/>
              </a:spcBef>
              <a:spcAft>
                <a:spcPts val="0"/>
              </a:spcAft>
              <a:buNone/>
            </a:pPr>
            <a:endParaRPr sz="2300" b="1" i="0" u="none" strike="noStrike" cap="none" dirty="0">
              <a:latin typeface="Calibri"/>
              <a:ea typeface="Calibri"/>
              <a:cs typeface="Calibri"/>
              <a:sym typeface="Calibri"/>
            </a:endParaRPr>
          </a:p>
          <a:p>
            <a:pPr marL="0" marR="0" lvl="0" indent="0" algn="r" rtl="0">
              <a:spcBef>
                <a:spcPts val="0"/>
              </a:spcBef>
              <a:spcAft>
                <a:spcPts val="0"/>
              </a:spcAft>
              <a:buNone/>
            </a:pPr>
            <a:r>
              <a:rPr lang="en-GB" sz="2300" b="0" i="0" u="none" strike="noStrike" cap="none" dirty="0">
                <a:latin typeface="Calibri"/>
                <a:ea typeface="Calibri"/>
                <a:cs typeface="Calibri"/>
                <a:sym typeface="Calibri"/>
              </a:rPr>
              <a:t>. </a:t>
            </a:r>
            <a:endParaRPr dirty="0"/>
          </a:p>
        </p:txBody>
      </p:sp>
      <p:sp>
        <p:nvSpPr>
          <p:cNvPr id="34" name="Rectangle 33"/>
          <p:cNvSpPr/>
          <p:nvPr/>
        </p:nvSpPr>
        <p:spPr>
          <a:xfrm>
            <a:off x="2363874" y="224536"/>
            <a:ext cx="2130253" cy="613501"/>
          </a:xfrm>
          <a:prstGeom prst="rect">
            <a:avLst/>
          </a:prstGeom>
        </p:spPr>
        <p:txBody>
          <a:bodyPr wrap="square">
            <a:spAutoFit/>
          </a:bodyPr>
          <a:lstStyle/>
          <a:p>
            <a:pPr>
              <a:lnSpc>
                <a:spcPct val="107000"/>
              </a:lnSpc>
              <a:spcAft>
                <a:spcPts val="800"/>
              </a:spcAft>
            </a:pPr>
            <a:r>
              <a:rPr lang="en-GB" sz="3200" b="1" dirty="0">
                <a:ea typeface="Calibri"/>
                <a:cs typeface="Times New Roman"/>
              </a:rPr>
              <a:t>Sequencing</a:t>
            </a:r>
          </a:p>
        </p:txBody>
      </p:sp>
      <p:cxnSp>
        <p:nvCxnSpPr>
          <p:cNvPr id="36" name="Google Shape;111;p2"/>
          <p:cNvCxnSpPr>
            <a:cxnSpLocks/>
          </p:cNvCxnSpPr>
          <p:nvPr/>
        </p:nvCxnSpPr>
        <p:spPr>
          <a:xfrm flipH="1" flipV="1">
            <a:off x="0" y="8130647"/>
            <a:ext cx="6858000" cy="33474"/>
          </a:xfrm>
          <a:prstGeom prst="straightConnector1">
            <a:avLst/>
          </a:prstGeom>
          <a:noFill/>
          <a:ln w="57150" cap="flat" cmpd="sng">
            <a:solidFill>
              <a:schemeClr val="tx1"/>
            </a:solidFill>
            <a:prstDash val="solid"/>
            <a:miter lim="800000"/>
            <a:headEnd type="none" w="sm" len="sm"/>
            <a:tailEnd type="none" w="sm" len="sm"/>
          </a:ln>
        </p:spPr>
      </p:cxnSp>
      <p:sp>
        <p:nvSpPr>
          <p:cNvPr id="44" name="TextBox 43"/>
          <p:cNvSpPr txBox="1"/>
          <p:nvPr/>
        </p:nvSpPr>
        <p:spPr>
          <a:xfrm>
            <a:off x="270456" y="846568"/>
            <a:ext cx="5644767" cy="215444"/>
          </a:xfrm>
          <a:prstGeom prst="rect">
            <a:avLst/>
          </a:prstGeom>
          <a:noFill/>
        </p:spPr>
        <p:txBody>
          <a:bodyPr wrap="square" rtlCol="0">
            <a:spAutoFit/>
          </a:bodyPr>
          <a:lstStyle/>
          <a:p>
            <a:r>
              <a:rPr lang="en-US" sz="800" b="1" dirty="0"/>
              <a:t> </a:t>
            </a:r>
          </a:p>
        </p:txBody>
      </p:sp>
      <p:grpSp>
        <p:nvGrpSpPr>
          <p:cNvPr id="9" name="Group 8">
            <a:extLst>
              <a:ext uri="{FF2B5EF4-FFF2-40B4-BE49-F238E27FC236}">
                <a16:creationId xmlns:a16="http://schemas.microsoft.com/office/drawing/2014/main" id="{7585FDC2-3CC6-EAE1-A0DC-14FA64CAE026}"/>
              </a:ext>
            </a:extLst>
          </p:cNvPr>
          <p:cNvGrpSpPr/>
          <p:nvPr/>
        </p:nvGrpSpPr>
        <p:grpSpPr>
          <a:xfrm>
            <a:off x="504790" y="8384973"/>
            <a:ext cx="5834545" cy="1278225"/>
            <a:chOff x="485181" y="8027853"/>
            <a:chExt cx="6238364" cy="1631890"/>
          </a:xfrm>
        </p:grpSpPr>
        <p:grpSp>
          <p:nvGrpSpPr>
            <p:cNvPr id="5" name="Group 4">
              <a:extLst>
                <a:ext uri="{FF2B5EF4-FFF2-40B4-BE49-F238E27FC236}">
                  <a16:creationId xmlns:a16="http://schemas.microsoft.com/office/drawing/2014/main" id="{9F6DF6C1-4D9E-9F3F-708D-515D8689EBDB}"/>
                </a:ext>
              </a:extLst>
            </p:cNvPr>
            <p:cNvGrpSpPr/>
            <p:nvPr/>
          </p:nvGrpSpPr>
          <p:grpSpPr>
            <a:xfrm>
              <a:off x="485181" y="8035746"/>
              <a:ext cx="1926061" cy="1623709"/>
              <a:chOff x="-4976656" y="3145652"/>
              <a:chExt cx="1926061" cy="1623709"/>
            </a:xfrm>
          </p:grpSpPr>
          <p:sp>
            <p:nvSpPr>
              <p:cNvPr id="37" name="Google Shape;457;p9">
                <a:extLst>
                  <a:ext uri="{FF2B5EF4-FFF2-40B4-BE49-F238E27FC236}">
                    <a16:creationId xmlns:a16="http://schemas.microsoft.com/office/drawing/2014/main" id="{B6B8351C-324A-6A5D-CD43-4E9CF52F001E}"/>
                  </a:ext>
                </a:extLst>
              </p:cNvPr>
              <p:cNvSpPr/>
              <p:nvPr/>
            </p:nvSpPr>
            <p:spPr>
              <a:xfrm>
                <a:off x="-4976656" y="3145652"/>
                <a:ext cx="1926061" cy="1623709"/>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39" name="Graphic 38" descr="Head with gears outline">
                <a:extLst>
                  <a:ext uri="{FF2B5EF4-FFF2-40B4-BE49-F238E27FC236}">
                    <a16:creationId xmlns:a16="http://schemas.microsoft.com/office/drawing/2014/main" id="{44BBF428-8EA7-EDBA-BB88-E90F2E4BC0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616" y="3290304"/>
                <a:ext cx="1326570" cy="1383644"/>
              </a:xfrm>
              <a:prstGeom prst="rect">
                <a:avLst/>
              </a:prstGeom>
            </p:spPr>
          </p:pic>
        </p:grpSp>
        <p:grpSp>
          <p:nvGrpSpPr>
            <p:cNvPr id="6" name="Group 5">
              <a:extLst>
                <a:ext uri="{FF2B5EF4-FFF2-40B4-BE49-F238E27FC236}">
                  <a16:creationId xmlns:a16="http://schemas.microsoft.com/office/drawing/2014/main" id="{91E96F8B-B730-FAA8-B86F-1DF57265D4BD}"/>
                </a:ext>
              </a:extLst>
            </p:cNvPr>
            <p:cNvGrpSpPr/>
            <p:nvPr/>
          </p:nvGrpSpPr>
          <p:grpSpPr>
            <a:xfrm>
              <a:off x="2677243" y="8027853"/>
              <a:ext cx="1925639" cy="1624284"/>
              <a:chOff x="2721004" y="8027853"/>
              <a:chExt cx="1925639" cy="1624284"/>
            </a:xfrm>
          </p:grpSpPr>
          <p:sp>
            <p:nvSpPr>
              <p:cNvPr id="40" name="Google Shape;459;p9">
                <a:extLst>
                  <a:ext uri="{FF2B5EF4-FFF2-40B4-BE49-F238E27FC236}">
                    <a16:creationId xmlns:a16="http://schemas.microsoft.com/office/drawing/2014/main" id="{1BD84B20-5B2E-7723-5793-45A6901C272A}"/>
                  </a:ext>
                </a:extLst>
              </p:cNvPr>
              <p:cNvSpPr/>
              <p:nvPr/>
            </p:nvSpPr>
            <p:spPr>
              <a:xfrm>
                <a:off x="2721004" y="8027853"/>
                <a:ext cx="1925639" cy="1624284"/>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F73D9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49" name="Graphic 48" descr="Heart organ outline">
                <a:extLst>
                  <a:ext uri="{FF2B5EF4-FFF2-40B4-BE49-F238E27FC236}">
                    <a16:creationId xmlns:a16="http://schemas.microsoft.com/office/drawing/2014/main" id="{DFC557C3-E3F4-58DB-1EAE-01E1278D230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89278" y="8134272"/>
                <a:ext cx="1326931" cy="1384020"/>
              </a:xfrm>
              <a:prstGeom prst="rect">
                <a:avLst/>
              </a:prstGeom>
            </p:spPr>
          </p:pic>
        </p:grpSp>
        <p:grpSp>
          <p:nvGrpSpPr>
            <p:cNvPr id="7" name="Group 6">
              <a:extLst>
                <a:ext uri="{FF2B5EF4-FFF2-40B4-BE49-F238E27FC236}">
                  <a16:creationId xmlns:a16="http://schemas.microsoft.com/office/drawing/2014/main" id="{1641646D-5444-AB4F-68C0-F0C8237753F3}"/>
                </a:ext>
              </a:extLst>
            </p:cNvPr>
            <p:cNvGrpSpPr/>
            <p:nvPr/>
          </p:nvGrpSpPr>
          <p:grpSpPr>
            <a:xfrm>
              <a:off x="4797906" y="8035459"/>
              <a:ext cx="1925639" cy="1624284"/>
              <a:chOff x="4801420" y="8035459"/>
              <a:chExt cx="1925639" cy="1624284"/>
            </a:xfrm>
          </p:grpSpPr>
          <p:sp>
            <p:nvSpPr>
              <p:cNvPr id="50" name="Google Shape;458;p9">
                <a:extLst>
                  <a:ext uri="{FF2B5EF4-FFF2-40B4-BE49-F238E27FC236}">
                    <a16:creationId xmlns:a16="http://schemas.microsoft.com/office/drawing/2014/main" id="{C2DA9A40-0813-ED3C-07C3-CBCC2196E211}"/>
                  </a:ext>
                </a:extLst>
              </p:cNvPr>
              <p:cNvSpPr/>
              <p:nvPr/>
            </p:nvSpPr>
            <p:spPr>
              <a:xfrm>
                <a:off x="4801420" y="8035459"/>
                <a:ext cx="1925639" cy="1624284"/>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3B05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pic>
            <p:nvPicPr>
              <p:cNvPr id="51" name="Graphic 50" descr="Sign language outline">
                <a:extLst>
                  <a:ext uri="{FF2B5EF4-FFF2-40B4-BE49-F238E27FC236}">
                    <a16:creationId xmlns:a16="http://schemas.microsoft.com/office/drawing/2014/main" id="{922FD139-F3A2-FD60-2067-068829355B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57223" y="8122902"/>
                <a:ext cx="1326931" cy="1384020"/>
              </a:xfrm>
              <a:prstGeom prst="rect">
                <a:avLst/>
              </a:prstGeom>
            </p:spPr>
          </p:pic>
        </p:grpSp>
      </p:grpSp>
      <p:sp>
        <p:nvSpPr>
          <p:cNvPr id="33" name="TextBox 32">
            <a:extLst>
              <a:ext uri="{FF2B5EF4-FFF2-40B4-BE49-F238E27FC236}">
                <a16:creationId xmlns:a16="http://schemas.microsoft.com/office/drawing/2014/main" id="{F2E1A5CD-DDCB-F647-F3EB-D7E24AA6C239}"/>
              </a:ext>
            </a:extLst>
          </p:cNvPr>
          <p:cNvSpPr txBox="1"/>
          <p:nvPr/>
        </p:nvSpPr>
        <p:spPr>
          <a:xfrm>
            <a:off x="97023" y="983448"/>
            <a:ext cx="6663953" cy="307777"/>
          </a:xfrm>
          <a:prstGeom prst="rect">
            <a:avLst/>
          </a:prstGeom>
          <a:noFill/>
        </p:spPr>
        <p:txBody>
          <a:bodyPr wrap="square" rtlCol="0">
            <a:spAutoFit/>
          </a:bodyPr>
          <a:lstStyle/>
          <a:p>
            <a:pPr algn="ctr"/>
            <a:r>
              <a:rPr lang="en-GB" sz="1400" dirty="0">
                <a:solidFill>
                  <a:srgbClr val="072C44"/>
                </a:solidFill>
                <a:latin typeface="Poppins"/>
              </a:rPr>
              <a:t>Where appropriate the blocks will follow the sequencing pattern below.</a:t>
            </a:r>
          </a:p>
        </p:txBody>
      </p:sp>
      <p:sp>
        <p:nvSpPr>
          <p:cNvPr id="19" name="Rounded Rectangle 3">
            <a:extLst>
              <a:ext uri="{FF2B5EF4-FFF2-40B4-BE49-F238E27FC236}">
                <a16:creationId xmlns:a16="http://schemas.microsoft.com/office/drawing/2014/main" id="{EBED8295-341C-E779-4B82-32BA2904EE32}"/>
              </a:ext>
            </a:extLst>
          </p:cNvPr>
          <p:cNvSpPr/>
          <p:nvPr/>
        </p:nvSpPr>
        <p:spPr>
          <a:xfrm>
            <a:off x="1933715" y="1521899"/>
            <a:ext cx="1341439" cy="48232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900" dirty="0">
                <a:latin typeface="Poppins" pitchFamily="2" charset="77"/>
                <a:cs typeface="Poppins" pitchFamily="2" charset="77"/>
              </a:rPr>
              <a:t>Lesson 1</a:t>
            </a:r>
          </a:p>
        </p:txBody>
      </p:sp>
      <p:sp>
        <p:nvSpPr>
          <p:cNvPr id="20" name="Rounded Rectangle 5">
            <a:extLst>
              <a:ext uri="{FF2B5EF4-FFF2-40B4-BE49-F238E27FC236}">
                <a16:creationId xmlns:a16="http://schemas.microsoft.com/office/drawing/2014/main" id="{0933C3CD-9EE0-D13E-4D6D-FB468F09609A}"/>
              </a:ext>
            </a:extLst>
          </p:cNvPr>
          <p:cNvSpPr/>
          <p:nvPr/>
        </p:nvSpPr>
        <p:spPr>
          <a:xfrm>
            <a:off x="1933717" y="2897448"/>
            <a:ext cx="1341439" cy="48232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900" dirty="0">
                <a:latin typeface="Poppins" pitchFamily="2" charset="77"/>
                <a:cs typeface="Poppins" pitchFamily="2" charset="77"/>
              </a:rPr>
              <a:t>Lesson 3</a:t>
            </a:r>
          </a:p>
        </p:txBody>
      </p:sp>
      <p:sp>
        <p:nvSpPr>
          <p:cNvPr id="21" name="Rounded Rectangle 6">
            <a:extLst>
              <a:ext uri="{FF2B5EF4-FFF2-40B4-BE49-F238E27FC236}">
                <a16:creationId xmlns:a16="http://schemas.microsoft.com/office/drawing/2014/main" id="{1AD2856B-8DFD-0880-3D91-E4A95B1516E4}"/>
              </a:ext>
            </a:extLst>
          </p:cNvPr>
          <p:cNvSpPr/>
          <p:nvPr/>
        </p:nvSpPr>
        <p:spPr>
          <a:xfrm>
            <a:off x="1933713" y="3592864"/>
            <a:ext cx="1341439" cy="48232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900" dirty="0">
                <a:latin typeface="Poppins" pitchFamily="2" charset="77"/>
                <a:cs typeface="Poppins" pitchFamily="2" charset="77"/>
              </a:rPr>
              <a:t>Lesson 4</a:t>
            </a:r>
          </a:p>
        </p:txBody>
      </p:sp>
      <p:sp>
        <p:nvSpPr>
          <p:cNvPr id="22" name="Rounded Rectangle 7">
            <a:extLst>
              <a:ext uri="{FF2B5EF4-FFF2-40B4-BE49-F238E27FC236}">
                <a16:creationId xmlns:a16="http://schemas.microsoft.com/office/drawing/2014/main" id="{46AE41B4-8C25-E7EB-CF1B-C42B6F188369}"/>
              </a:ext>
            </a:extLst>
          </p:cNvPr>
          <p:cNvSpPr/>
          <p:nvPr/>
        </p:nvSpPr>
        <p:spPr>
          <a:xfrm>
            <a:off x="3558315" y="1521899"/>
            <a:ext cx="1341439" cy="48232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900" dirty="0">
                <a:latin typeface="Poppins" pitchFamily="2" charset="77"/>
                <a:cs typeface="Poppins" pitchFamily="2" charset="77"/>
              </a:rPr>
              <a:t>Lesson 5</a:t>
            </a:r>
          </a:p>
        </p:txBody>
      </p:sp>
      <p:sp>
        <p:nvSpPr>
          <p:cNvPr id="23" name="Rounded Rectangle 8">
            <a:extLst>
              <a:ext uri="{FF2B5EF4-FFF2-40B4-BE49-F238E27FC236}">
                <a16:creationId xmlns:a16="http://schemas.microsoft.com/office/drawing/2014/main" id="{BA11DFE1-135E-F5C4-0C43-E16DA1DA2E9B}"/>
              </a:ext>
            </a:extLst>
          </p:cNvPr>
          <p:cNvSpPr/>
          <p:nvPr/>
        </p:nvSpPr>
        <p:spPr>
          <a:xfrm>
            <a:off x="3558317" y="2205772"/>
            <a:ext cx="1341439" cy="482323"/>
          </a:xfrm>
          <a:prstGeom prst="roundRect">
            <a:avLst/>
          </a:prstGeom>
          <a:solidFill>
            <a:srgbClr val="4DADB5"/>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900" dirty="0">
                <a:latin typeface="Poppins" pitchFamily="2" charset="77"/>
                <a:cs typeface="Poppins" pitchFamily="2" charset="77"/>
              </a:rPr>
              <a:t>Lesson 6</a:t>
            </a:r>
          </a:p>
        </p:txBody>
      </p:sp>
      <p:sp>
        <p:nvSpPr>
          <p:cNvPr id="24" name="Rounded Rectangle 11">
            <a:extLst>
              <a:ext uri="{FF2B5EF4-FFF2-40B4-BE49-F238E27FC236}">
                <a16:creationId xmlns:a16="http://schemas.microsoft.com/office/drawing/2014/main" id="{E45D8D0F-54D5-05FD-9A61-E7DA3D9A036E}"/>
              </a:ext>
            </a:extLst>
          </p:cNvPr>
          <p:cNvSpPr/>
          <p:nvPr/>
        </p:nvSpPr>
        <p:spPr>
          <a:xfrm>
            <a:off x="3558320" y="2886949"/>
            <a:ext cx="1341439" cy="482323"/>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900" dirty="0">
                <a:latin typeface="Poppins" pitchFamily="2" charset="77"/>
                <a:cs typeface="Poppins" pitchFamily="2" charset="77"/>
              </a:rPr>
              <a:t>Lesson 7</a:t>
            </a:r>
          </a:p>
        </p:txBody>
      </p:sp>
      <p:sp>
        <p:nvSpPr>
          <p:cNvPr id="25" name="Rounded Rectangle 3">
            <a:extLst>
              <a:ext uri="{FF2B5EF4-FFF2-40B4-BE49-F238E27FC236}">
                <a16:creationId xmlns:a16="http://schemas.microsoft.com/office/drawing/2014/main" id="{46100D00-B3F3-55AD-8FA2-41A926472747}"/>
              </a:ext>
            </a:extLst>
          </p:cNvPr>
          <p:cNvSpPr/>
          <p:nvPr/>
        </p:nvSpPr>
        <p:spPr>
          <a:xfrm>
            <a:off x="3558313" y="3592864"/>
            <a:ext cx="1341439" cy="482323"/>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900" dirty="0">
                <a:latin typeface="Poppins" pitchFamily="2" charset="77"/>
                <a:cs typeface="Poppins" pitchFamily="2" charset="77"/>
              </a:rPr>
              <a:t>Lesson 8</a:t>
            </a:r>
          </a:p>
        </p:txBody>
      </p:sp>
      <p:sp>
        <p:nvSpPr>
          <p:cNvPr id="35" name="Rounded Rectangle 4">
            <a:extLst>
              <a:ext uri="{FF2B5EF4-FFF2-40B4-BE49-F238E27FC236}">
                <a16:creationId xmlns:a16="http://schemas.microsoft.com/office/drawing/2014/main" id="{2DD65B79-6C68-6256-D3AB-41685BBABC78}"/>
              </a:ext>
            </a:extLst>
          </p:cNvPr>
          <p:cNvSpPr/>
          <p:nvPr/>
        </p:nvSpPr>
        <p:spPr>
          <a:xfrm>
            <a:off x="1933717" y="2209674"/>
            <a:ext cx="1341439" cy="48232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900" dirty="0">
                <a:latin typeface="Poppins" pitchFamily="2" charset="77"/>
                <a:cs typeface="Poppins" pitchFamily="2" charset="77"/>
              </a:rPr>
              <a:t>Lesson 2</a:t>
            </a:r>
          </a:p>
        </p:txBody>
      </p:sp>
      <p:sp>
        <p:nvSpPr>
          <p:cNvPr id="75" name="TextBox 74">
            <a:extLst>
              <a:ext uri="{FF2B5EF4-FFF2-40B4-BE49-F238E27FC236}">
                <a16:creationId xmlns:a16="http://schemas.microsoft.com/office/drawing/2014/main" id="{0992F7A4-2865-232A-1B94-D0E59DDAAD34}"/>
              </a:ext>
            </a:extLst>
          </p:cNvPr>
          <p:cNvSpPr txBox="1"/>
          <p:nvPr/>
        </p:nvSpPr>
        <p:spPr>
          <a:xfrm>
            <a:off x="2420777" y="4471690"/>
            <a:ext cx="2054721" cy="584775"/>
          </a:xfrm>
          <a:prstGeom prst="rect">
            <a:avLst/>
          </a:prstGeom>
          <a:noFill/>
        </p:spPr>
        <p:txBody>
          <a:bodyPr wrap="square" rtlCol="0">
            <a:spAutoFit/>
          </a:bodyPr>
          <a:lstStyle/>
          <a:p>
            <a:pPr algn="ctr"/>
            <a:r>
              <a:rPr lang="en-GB" sz="1600" b="1" u="sng" dirty="0">
                <a:solidFill>
                  <a:srgbClr val="4DADB5"/>
                </a:solidFill>
                <a:latin typeface="Poppins"/>
              </a:rPr>
              <a:t>Revisit &amp; Consolidate</a:t>
            </a:r>
          </a:p>
        </p:txBody>
      </p:sp>
      <p:sp>
        <p:nvSpPr>
          <p:cNvPr id="76" name="TextBox 75">
            <a:extLst>
              <a:ext uri="{FF2B5EF4-FFF2-40B4-BE49-F238E27FC236}">
                <a16:creationId xmlns:a16="http://schemas.microsoft.com/office/drawing/2014/main" id="{3CDA1DD7-5839-DC39-F6EE-DB837B35FB4B}"/>
              </a:ext>
            </a:extLst>
          </p:cNvPr>
          <p:cNvSpPr txBox="1"/>
          <p:nvPr/>
        </p:nvSpPr>
        <p:spPr>
          <a:xfrm>
            <a:off x="140967" y="4482189"/>
            <a:ext cx="2264357" cy="584775"/>
          </a:xfrm>
          <a:prstGeom prst="rect">
            <a:avLst/>
          </a:prstGeom>
          <a:noFill/>
        </p:spPr>
        <p:txBody>
          <a:bodyPr wrap="square" rtlCol="0">
            <a:spAutoFit/>
          </a:bodyPr>
          <a:lstStyle/>
          <a:p>
            <a:pPr algn="ctr"/>
            <a:r>
              <a:rPr lang="en-GB" sz="1600" b="1" u="sng" dirty="0">
                <a:solidFill>
                  <a:srgbClr val="0070C0"/>
                </a:solidFill>
                <a:latin typeface="Poppins"/>
              </a:rPr>
              <a:t>First delivery of skills</a:t>
            </a:r>
          </a:p>
        </p:txBody>
      </p:sp>
      <p:sp>
        <p:nvSpPr>
          <p:cNvPr id="77" name="TextBox 76">
            <a:extLst>
              <a:ext uri="{FF2B5EF4-FFF2-40B4-BE49-F238E27FC236}">
                <a16:creationId xmlns:a16="http://schemas.microsoft.com/office/drawing/2014/main" id="{061FFCE9-C8A4-2547-EDE0-9B5C9AA78339}"/>
              </a:ext>
            </a:extLst>
          </p:cNvPr>
          <p:cNvSpPr txBox="1"/>
          <p:nvPr/>
        </p:nvSpPr>
        <p:spPr>
          <a:xfrm>
            <a:off x="4489073" y="4471690"/>
            <a:ext cx="2337559" cy="584775"/>
          </a:xfrm>
          <a:prstGeom prst="rect">
            <a:avLst/>
          </a:prstGeom>
          <a:noFill/>
        </p:spPr>
        <p:txBody>
          <a:bodyPr wrap="square" rtlCol="0">
            <a:spAutoFit/>
          </a:bodyPr>
          <a:lstStyle/>
          <a:p>
            <a:pPr algn="ctr"/>
            <a:r>
              <a:rPr lang="en-GB" sz="1600" b="1" u="sng" dirty="0">
                <a:solidFill>
                  <a:srgbClr val="072C44"/>
                </a:solidFill>
                <a:latin typeface="Poppins"/>
              </a:rPr>
              <a:t>Summative assessment</a:t>
            </a:r>
          </a:p>
        </p:txBody>
      </p:sp>
      <p:sp>
        <p:nvSpPr>
          <p:cNvPr id="78" name="TextBox 77">
            <a:extLst>
              <a:ext uri="{FF2B5EF4-FFF2-40B4-BE49-F238E27FC236}">
                <a16:creationId xmlns:a16="http://schemas.microsoft.com/office/drawing/2014/main" id="{E4DD44F8-3FBB-124A-8F6C-AD4CF06E91DE}"/>
              </a:ext>
            </a:extLst>
          </p:cNvPr>
          <p:cNvSpPr txBox="1"/>
          <p:nvPr/>
        </p:nvSpPr>
        <p:spPr>
          <a:xfrm>
            <a:off x="2439439" y="5110899"/>
            <a:ext cx="2054721" cy="1815882"/>
          </a:xfrm>
          <a:prstGeom prst="rect">
            <a:avLst/>
          </a:prstGeom>
          <a:noFill/>
        </p:spPr>
        <p:txBody>
          <a:bodyPr wrap="square" rtlCol="0">
            <a:spAutoFit/>
          </a:bodyPr>
          <a:lstStyle/>
          <a:p>
            <a:pPr algn="ctr"/>
            <a:r>
              <a:rPr lang="en-GB" sz="1600" dirty="0">
                <a:solidFill>
                  <a:srgbClr val="4DADB5"/>
                </a:solidFill>
                <a:latin typeface="Poppins"/>
              </a:rPr>
              <a:t>Revisit skills and techniques addressing misconceptions or allowing deliberate practice.</a:t>
            </a:r>
          </a:p>
        </p:txBody>
      </p:sp>
      <p:sp>
        <p:nvSpPr>
          <p:cNvPr id="79" name="TextBox 78">
            <a:extLst>
              <a:ext uri="{FF2B5EF4-FFF2-40B4-BE49-F238E27FC236}">
                <a16:creationId xmlns:a16="http://schemas.microsoft.com/office/drawing/2014/main" id="{30A583BB-FB93-A254-9224-DCB0084A689C}"/>
              </a:ext>
            </a:extLst>
          </p:cNvPr>
          <p:cNvSpPr txBox="1"/>
          <p:nvPr/>
        </p:nvSpPr>
        <p:spPr>
          <a:xfrm>
            <a:off x="185448" y="5110899"/>
            <a:ext cx="2218280" cy="2554545"/>
          </a:xfrm>
          <a:prstGeom prst="rect">
            <a:avLst/>
          </a:prstGeom>
          <a:noFill/>
        </p:spPr>
        <p:txBody>
          <a:bodyPr wrap="square" rtlCol="0">
            <a:spAutoFit/>
          </a:bodyPr>
          <a:lstStyle/>
          <a:p>
            <a:pPr algn="ctr"/>
            <a:r>
              <a:rPr lang="en-GB" sz="1600" dirty="0">
                <a:solidFill>
                  <a:srgbClr val="0070C0"/>
                </a:solidFill>
                <a:latin typeface="Poppins"/>
              </a:rPr>
              <a:t>Introduce the skill and allow deliberate practice of the skill in isolation and competitive situations.</a:t>
            </a:r>
          </a:p>
          <a:p>
            <a:pPr algn="ctr"/>
            <a:r>
              <a:rPr lang="en-GB" sz="1600" dirty="0">
                <a:solidFill>
                  <a:srgbClr val="0070C0"/>
                </a:solidFill>
                <a:latin typeface="Poppins"/>
              </a:rPr>
              <a:t>Deliver lessons as per the lesson structure.</a:t>
            </a:r>
          </a:p>
        </p:txBody>
      </p:sp>
      <p:sp>
        <p:nvSpPr>
          <p:cNvPr id="80" name="TextBox 79">
            <a:extLst>
              <a:ext uri="{FF2B5EF4-FFF2-40B4-BE49-F238E27FC236}">
                <a16:creationId xmlns:a16="http://schemas.microsoft.com/office/drawing/2014/main" id="{0B145653-0C5E-27E8-5A92-7DC7E938ECC7}"/>
              </a:ext>
            </a:extLst>
          </p:cNvPr>
          <p:cNvSpPr txBox="1"/>
          <p:nvPr/>
        </p:nvSpPr>
        <p:spPr>
          <a:xfrm>
            <a:off x="4470229" y="5110899"/>
            <a:ext cx="2337559" cy="1569660"/>
          </a:xfrm>
          <a:prstGeom prst="rect">
            <a:avLst/>
          </a:prstGeom>
          <a:noFill/>
        </p:spPr>
        <p:txBody>
          <a:bodyPr wrap="square" rtlCol="0">
            <a:spAutoFit/>
          </a:bodyPr>
          <a:lstStyle/>
          <a:p>
            <a:pPr algn="ctr"/>
            <a:r>
              <a:rPr lang="en-GB" sz="1600" dirty="0">
                <a:solidFill>
                  <a:srgbClr val="002060"/>
                </a:solidFill>
                <a:latin typeface="Poppins"/>
              </a:rPr>
              <a:t>Allow pupils to demonstrate progress through engagement in competitive activities. </a:t>
            </a:r>
          </a:p>
        </p:txBody>
      </p:sp>
      <p:sp>
        <p:nvSpPr>
          <p:cNvPr id="10" name="Slide Number Placeholder 9">
            <a:extLst>
              <a:ext uri="{FF2B5EF4-FFF2-40B4-BE49-F238E27FC236}">
                <a16:creationId xmlns:a16="http://schemas.microsoft.com/office/drawing/2014/main" id="{298C011E-88B9-DC1D-13D1-4E0E19C0BDDB}"/>
              </a:ext>
            </a:extLst>
          </p:cNvPr>
          <p:cNvSpPr>
            <a:spLocks noGrp="1"/>
          </p:cNvSpPr>
          <p:nvPr>
            <p:ph type="sldNum" sz="quarter" idx="12"/>
          </p:nvPr>
        </p:nvSpPr>
        <p:spPr/>
        <p:txBody>
          <a:bodyPr/>
          <a:lstStyle/>
          <a:p>
            <a:fld id="{B744A3BF-E1DC-41A0-8560-29A497E7BFAB}" type="slidenum">
              <a:rPr lang="en-GB" smtClean="0"/>
              <a:t>19</a:t>
            </a:fld>
            <a:endParaRPr lang="en-GB"/>
          </a:p>
        </p:txBody>
      </p:sp>
      <p:sp>
        <p:nvSpPr>
          <p:cNvPr id="2" name="Rounded Rectangle 8">
            <a:extLst>
              <a:ext uri="{FF2B5EF4-FFF2-40B4-BE49-F238E27FC236}">
                <a16:creationId xmlns:a16="http://schemas.microsoft.com/office/drawing/2014/main" id="{376E1C11-E4F8-BF8C-0BB6-421C2C3CAEEB}"/>
              </a:ext>
            </a:extLst>
          </p:cNvPr>
          <p:cNvSpPr/>
          <p:nvPr/>
        </p:nvSpPr>
        <p:spPr>
          <a:xfrm>
            <a:off x="3558312" y="2455604"/>
            <a:ext cx="1341439" cy="22276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900" dirty="0">
                <a:latin typeface="Poppins" pitchFamily="2" charset="77"/>
                <a:cs typeface="Poppins" pitchFamily="2" charset="77"/>
              </a:rPr>
              <a:t>Lesson 6</a:t>
            </a:r>
          </a:p>
        </p:txBody>
      </p:sp>
    </p:spTree>
    <p:extLst>
      <p:ext uri="{BB962C8B-B14F-4D97-AF65-F5344CB8AC3E}">
        <p14:creationId xmlns:p14="http://schemas.microsoft.com/office/powerpoint/2010/main" val="1857527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5189" y="2458973"/>
            <a:ext cx="5501528" cy="595932"/>
          </a:xfrm>
          <a:prstGeom prst="rect">
            <a:avLst/>
          </a:prstGeom>
        </p:spPr>
        <p:txBody>
          <a:bodyPr wrap="square">
            <a:spAutoFit/>
          </a:bodyPr>
          <a:lstStyle/>
          <a:p>
            <a:pPr algn="ctr">
              <a:lnSpc>
                <a:spcPct val="107000"/>
              </a:lnSpc>
              <a:spcAft>
                <a:spcPts val="800"/>
              </a:spcAft>
            </a:pPr>
            <a:r>
              <a:rPr lang="en-GB" sz="3200" b="1" dirty="0">
                <a:ea typeface="Calibri"/>
                <a:cs typeface="Times New Roman"/>
              </a:rPr>
              <a:t>Key Stage 4 Curriculum (Core)</a:t>
            </a:r>
          </a:p>
        </p:txBody>
      </p:sp>
      <p:sp>
        <p:nvSpPr>
          <p:cNvPr id="3" name="Rectangle 2"/>
          <p:cNvSpPr/>
          <p:nvPr/>
        </p:nvSpPr>
        <p:spPr>
          <a:xfrm>
            <a:off x="33047" y="4123040"/>
            <a:ext cx="6791906" cy="3323987"/>
          </a:xfrm>
          <a:prstGeom prst="rect">
            <a:avLst/>
          </a:prstGeom>
        </p:spPr>
        <p:txBody>
          <a:bodyPr wrap="square">
            <a:spAutoFit/>
          </a:bodyPr>
          <a:lstStyle/>
          <a:p>
            <a:pPr algn="ctr"/>
            <a:endParaRPr lang="en-GB" i="1" dirty="0">
              <a:solidFill>
                <a:srgbClr val="000000"/>
              </a:solidFill>
            </a:endParaRPr>
          </a:p>
          <a:p>
            <a:pPr algn="ctr"/>
            <a:r>
              <a:rPr lang="en-GB" i="1" dirty="0">
                <a:solidFill>
                  <a:srgbClr val="000000"/>
                </a:solidFill>
              </a:rPr>
              <a:t>Pupils that study examination PE will be guided through the practical assessment for their course and awarded grades that directly contribute to their GCSE results.</a:t>
            </a:r>
          </a:p>
          <a:p>
            <a:pPr algn="ctr"/>
            <a:endParaRPr lang="en-GB" i="1" dirty="0">
              <a:solidFill>
                <a:srgbClr val="000000"/>
              </a:solidFill>
            </a:endParaRPr>
          </a:p>
          <a:p>
            <a:pPr algn="ctr"/>
            <a:r>
              <a:rPr lang="en-GB" i="1" dirty="0">
                <a:solidFill>
                  <a:srgbClr val="000000"/>
                </a:solidFill>
              </a:rPr>
              <a:t>Pupils that are not studying examination PE will rotate between blocks of work with the primary focus being movement and encouraging lifelong participation. Due to their key stage, helpful skills for their chosen careers will be delivered through leadership and blocks of healthy competition. </a:t>
            </a:r>
          </a:p>
          <a:p>
            <a:pPr algn="ctr"/>
            <a:endParaRPr lang="en-GB" i="1" dirty="0">
              <a:solidFill>
                <a:srgbClr val="000000"/>
              </a:solidFill>
            </a:endParaRPr>
          </a:p>
          <a:p>
            <a:pPr algn="ctr"/>
            <a:endParaRPr lang="en-GB" sz="1200" i="1" dirty="0">
              <a:solidFill>
                <a:srgbClr val="000000"/>
              </a:solidFill>
            </a:endParaRPr>
          </a:p>
        </p:txBody>
      </p:sp>
      <p:sp>
        <p:nvSpPr>
          <p:cNvPr id="5" name="Slide Number Placeholder 4">
            <a:extLst>
              <a:ext uri="{FF2B5EF4-FFF2-40B4-BE49-F238E27FC236}">
                <a16:creationId xmlns:a16="http://schemas.microsoft.com/office/drawing/2014/main" id="{310B02CC-27FC-B7BF-8217-4DC4018B1636}"/>
              </a:ext>
            </a:extLst>
          </p:cNvPr>
          <p:cNvSpPr>
            <a:spLocks noGrp="1"/>
          </p:cNvSpPr>
          <p:nvPr>
            <p:ph type="sldNum" sz="quarter" idx="12"/>
          </p:nvPr>
        </p:nvSpPr>
        <p:spPr/>
        <p:txBody>
          <a:bodyPr/>
          <a:lstStyle/>
          <a:p>
            <a:fld id="{B744A3BF-E1DC-41A0-8560-29A497E7BFAB}" type="slidenum">
              <a:rPr lang="en-GB" smtClean="0"/>
              <a:t>20</a:t>
            </a:fld>
            <a:endParaRPr lang="en-GB"/>
          </a:p>
        </p:txBody>
      </p:sp>
      <p:pic>
        <p:nvPicPr>
          <p:cNvPr id="7" name="Picture 6" descr="A logo of a company&#10;&#10;Description automatically generated">
            <a:extLst>
              <a:ext uri="{FF2B5EF4-FFF2-40B4-BE49-F238E27FC236}">
                <a16:creationId xmlns:a16="http://schemas.microsoft.com/office/drawing/2014/main" id="{BF9632DD-E0F2-642A-2267-A8EECEF85B93}"/>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20817" t="11122" r="23958" b="41700"/>
          <a:stretch/>
        </p:blipFill>
        <p:spPr>
          <a:xfrm>
            <a:off x="1757080" y="0"/>
            <a:ext cx="3277746" cy="2100114"/>
          </a:xfrm>
          <a:prstGeom prst="rect">
            <a:avLst/>
          </a:prstGeom>
        </p:spPr>
      </p:pic>
      <p:cxnSp>
        <p:nvCxnSpPr>
          <p:cNvPr id="22" name="Straight Connector 21">
            <a:extLst>
              <a:ext uri="{FF2B5EF4-FFF2-40B4-BE49-F238E27FC236}">
                <a16:creationId xmlns:a16="http://schemas.microsoft.com/office/drawing/2014/main" id="{25D57B81-0B2C-F534-1178-EFCBB7F1FFEC}"/>
              </a:ext>
            </a:extLst>
          </p:cNvPr>
          <p:cNvCxnSpPr/>
          <p:nvPr/>
        </p:nvCxnSpPr>
        <p:spPr>
          <a:xfrm>
            <a:off x="0" y="2235200"/>
            <a:ext cx="6858000" cy="0"/>
          </a:xfrm>
          <a:prstGeom prst="line">
            <a:avLst/>
          </a:prstGeom>
          <a:ln w="76200">
            <a:solidFill>
              <a:srgbClr val="048D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9693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F2AC5-D64F-BF57-4247-678DECD1811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107BC8D-1F2A-C5FB-4523-947CB61F6B58}"/>
              </a:ext>
            </a:extLst>
          </p:cNvPr>
          <p:cNvSpPr>
            <a:spLocks noGrp="1"/>
          </p:cNvSpPr>
          <p:nvPr>
            <p:ph idx="1"/>
          </p:nvPr>
        </p:nvSpPr>
        <p:spPr/>
        <p:txBody>
          <a:bodyPr/>
          <a:lstStyle/>
          <a:p>
            <a:endParaRPr lang="en-GB" dirty="0"/>
          </a:p>
        </p:txBody>
      </p:sp>
      <p:sp>
        <p:nvSpPr>
          <p:cNvPr id="4" name="Slide Number Placeholder 3">
            <a:extLst>
              <a:ext uri="{FF2B5EF4-FFF2-40B4-BE49-F238E27FC236}">
                <a16:creationId xmlns:a16="http://schemas.microsoft.com/office/drawing/2014/main" id="{FF5976A4-C2CB-DB50-516B-D1A03562A28E}"/>
              </a:ext>
            </a:extLst>
          </p:cNvPr>
          <p:cNvSpPr>
            <a:spLocks noGrp="1"/>
          </p:cNvSpPr>
          <p:nvPr>
            <p:ph type="sldNum" sz="quarter" idx="12"/>
          </p:nvPr>
        </p:nvSpPr>
        <p:spPr/>
        <p:txBody>
          <a:bodyPr/>
          <a:lstStyle/>
          <a:p>
            <a:fld id="{B744A3BF-E1DC-41A0-8560-29A497E7BFAB}" type="slidenum">
              <a:rPr lang="en-GB" smtClean="0"/>
              <a:t>21</a:t>
            </a:fld>
            <a:endParaRPr lang="en-GB"/>
          </a:p>
        </p:txBody>
      </p:sp>
      <p:pic>
        <p:nvPicPr>
          <p:cNvPr id="7" name="Picture 6">
            <a:extLst>
              <a:ext uri="{FF2B5EF4-FFF2-40B4-BE49-F238E27FC236}">
                <a16:creationId xmlns:a16="http://schemas.microsoft.com/office/drawing/2014/main" id="{1E30C2BD-DC96-E183-E2AD-9970A526290B}"/>
              </a:ext>
            </a:extLst>
          </p:cNvPr>
          <p:cNvPicPr>
            <a:picLocks noChangeAspect="1"/>
          </p:cNvPicPr>
          <p:nvPr/>
        </p:nvPicPr>
        <p:blipFill>
          <a:blip r:embed="rId2"/>
          <a:stretch>
            <a:fillRect/>
          </a:stretch>
        </p:blipFill>
        <p:spPr>
          <a:xfrm rot="5400000">
            <a:off x="-1431257" y="1600200"/>
            <a:ext cx="9720514" cy="6705600"/>
          </a:xfrm>
          <a:prstGeom prst="rect">
            <a:avLst/>
          </a:prstGeom>
        </p:spPr>
      </p:pic>
    </p:spTree>
    <p:extLst>
      <p:ext uri="{BB962C8B-B14F-4D97-AF65-F5344CB8AC3E}">
        <p14:creationId xmlns:p14="http://schemas.microsoft.com/office/powerpoint/2010/main" val="1597968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986EF1-3CB4-8294-D1D8-FF7A0ADC241E}"/>
              </a:ext>
            </a:extLst>
          </p:cNvPr>
          <p:cNvSpPr>
            <a:spLocks noGrp="1"/>
          </p:cNvSpPr>
          <p:nvPr>
            <p:ph type="sldNum" sz="quarter" idx="12"/>
          </p:nvPr>
        </p:nvSpPr>
        <p:spPr>
          <a:xfrm>
            <a:off x="4450051" y="10733763"/>
            <a:ext cx="1543050" cy="527403"/>
          </a:xfrm>
        </p:spPr>
        <p:txBody>
          <a:bodyPr/>
          <a:lstStyle/>
          <a:p>
            <a:fld id="{B744A3BF-E1DC-41A0-8560-29A497E7BFAB}" type="slidenum">
              <a:rPr lang="en-GB" smtClean="0"/>
              <a:t>22</a:t>
            </a:fld>
            <a:endParaRPr lang="en-GB"/>
          </a:p>
        </p:txBody>
      </p:sp>
      <p:pic>
        <p:nvPicPr>
          <p:cNvPr id="8" name="Picture 7">
            <a:extLst>
              <a:ext uri="{FF2B5EF4-FFF2-40B4-BE49-F238E27FC236}">
                <a16:creationId xmlns:a16="http://schemas.microsoft.com/office/drawing/2014/main" id="{D2C7C56D-E59C-D9DB-C713-8797F87BB406}"/>
              </a:ext>
            </a:extLst>
          </p:cNvPr>
          <p:cNvPicPr>
            <a:picLocks noChangeAspect="1"/>
          </p:cNvPicPr>
          <p:nvPr/>
        </p:nvPicPr>
        <p:blipFill>
          <a:blip r:embed="rId2"/>
          <a:stretch>
            <a:fillRect/>
          </a:stretch>
        </p:blipFill>
        <p:spPr>
          <a:xfrm>
            <a:off x="3080349" y="2004040"/>
            <a:ext cx="1031590" cy="1281725"/>
          </a:xfrm>
          <a:prstGeom prst="rect">
            <a:avLst/>
          </a:prstGeom>
        </p:spPr>
      </p:pic>
      <p:sp>
        <p:nvSpPr>
          <p:cNvPr id="6" name="TextBox 5">
            <a:extLst>
              <a:ext uri="{FF2B5EF4-FFF2-40B4-BE49-F238E27FC236}">
                <a16:creationId xmlns:a16="http://schemas.microsoft.com/office/drawing/2014/main" id="{A624F730-0042-C52D-95D2-57090F9391C6}"/>
              </a:ext>
            </a:extLst>
          </p:cNvPr>
          <p:cNvSpPr txBox="1"/>
          <p:nvPr/>
        </p:nvSpPr>
        <p:spPr>
          <a:xfrm>
            <a:off x="2475135" y="5673335"/>
            <a:ext cx="3136864" cy="523220"/>
          </a:xfrm>
          <a:prstGeom prst="rect">
            <a:avLst/>
          </a:prstGeom>
          <a:noFill/>
        </p:spPr>
        <p:txBody>
          <a:bodyPr wrap="square">
            <a:spAutoFit/>
          </a:bodyPr>
          <a:lstStyle/>
          <a:p>
            <a:r>
              <a:rPr lang="en-GB" sz="1400" dirty="0">
                <a:hlinkClick r:id="rId3"/>
              </a:rPr>
              <a:t>https://www.ocr.org.uk/qualifications/gcse/physical-education-j587-from-2016/</a:t>
            </a:r>
            <a:r>
              <a:rPr lang="en-GB" sz="1400" dirty="0"/>
              <a:t> </a:t>
            </a:r>
          </a:p>
        </p:txBody>
      </p:sp>
      <p:sp>
        <p:nvSpPr>
          <p:cNvPr id="12" name="TextBox 11">
            <a:extLst>
              <a:ext uri="{FF2B5EF4-FFF2-40B4-BE49-F238E27FC236}">
                <a16:creationId xmlns:a16="http://schemas.microsoft.com/office/drawing/2014/main" id="{BD2F11DC-350F-1B6B-5035-22B99BDBD119}"/>
              </a:ext>
            </a:extLst>
          </p:cNvPr>
          <p:cNvSpPr txBox="1"/>
          <p:nvPr/>
        </p:nvSpPr>
        <p:spPr>
          <a:xfrm>
            <a:off x="2448061" y="7001108"/>
            <a:ext cx="3163938" cy="738664"/>
          </a:xfrm>
          <a:prstGeom prst="rect">
            <a:avLst/>
          </a:prstGeom>
          <a:noFill/>
        </p:spPr>
        <p:txBody>
          <a:bodyPr wrap="square">
            <a:spAutoFit/>
          </a:bodyPr>
          <a:lstStyle/>
          <a:p>
            <a:r>
              <a:rPr lang="en-GB" sz="1400" dirty="0">
                <a:hlinkClick r:id="rId4"/>
              </a:rPr>
              <a:t>https://chellaston.fireflycloud.net/physical-education/ks4/gcse-physical-education</a:t>
            </a:r>
            <a:r>
              <a:rPr lang="en-GB" sz="1400" dirty="0"/>
              <a:t> </a:t>
            </a:r>
          </a:p>
        </p:txBody>
      </p:sp>
      <p:sp>
        <p:nvSpPr>
          <p:cNvPr id="18" name="Rectangle 17">
            <a:extLst>
              <a:ext uri="{FF2B5EF4-FFF2-40B4-BE49-F238E27FC236}">
                <a16:creationId xmlns:a16="http://schemas.microsoft.com/office/drawing/2014/main" id="{BA8AE0F3-53E3-1260-26FE-BF894DED9299}"/>
              </a:ext>
            </a:extLst>
          </p:cNvPr>
          <p:cNvSpPr/>
          <p:nvPr/>
        </p:nvSpPr>
        <p:spPr>
          <a:xfrm>
            <a:off x="442520" y="60877"/>
            <a:ext cx="6053971" cy="658835"/>
          </a:xfrm>
          <a:prstGeom prst="rect">
            <a:avLst/>
          </a:prstGeom>
        </p:spPr>
        <p:txBody>
          <a:bodyPr wrap="square">
            <a:spAutoFit/>
          </a:bodyPr>
          <a:lstStyle/>
          <a:p>
            <a:pPr algn="ctr">
              <a:lnSpc>
                <a:spcPct val="107000"/>
              </a:lnSpc>
              <a:spcAft>
                <a:spcPts val="800"/>
              </a:spcAft>
            </a:pPr>
            <a:r>
              <a:rPr lang="en-GB" sz="3600" b="1" dirty="0">
                <a:ea typeface="Calibri"/>
                <a:cs typeface="Times New Roman"/>
              </a:rPr>
              <a:t>Key Stage 4 Examination PE </a:t>
            </a:r>
          </a:p>
        </p:txBody>
      </p:sp>
      <p:sp>
        <p:nvSpPr>
          <p:cNvPr id="19" name="TextBox 18">
            <a:extLst>
              <a:ext uri="{FF2B5EF4-FFF2-40B4-BE49-F238E27FC236}">
                <a16:creationId xmlns:a16="http://schemas.microsoft.com/office/drawing/2014/main" id="{124398B7-0202-18E4-7FC9-FF5ECB0F5A2A}"/>
              </a:ext>
            </a:extLst>
          </p:cNvPr>
          <p:cNvSpPr txBox="1"/>
          <p:nvPr/>
        </p:nvSpPr>
        <p:spPr>
          <a:xfrm>
            <a:off x="400050" y="748054"/>
            <a:ext cx="6129338" cy="707886"/>
          </a:xfrm>
          <a:prstGeom prst="rect">
            <a:avLst/>
          </a:prstGeom>
          <a:noFill/>
        </p:spPr>
        <p:txBody>
          <a:bodyPr wrap="square" rtlCol="0">
            <a:spAutoFit/>
          </a:bodyPr>
          <a:lstStyle/>
          <a:p>
            <a:pPr algn="ctr"/>
            <a:r>
              <a:rPr lang="en-GB" sz="2000" i="1" dirty="0"/>
              <a:t>Pupils will be guided down a pathway that suits them and maximises their potential in Physical Education</a:t>
            </a:r>
          </a:p>
        </p:txBody>
      </p:sp>
      <p:sp>
        <p:nvSpPr>
          <p:cNvPr id="27" name="TextBox 26">
            <a:extLst>
              <a:ext uri="{FF2B5EF4-FFF2-40B4-BE49-F238E27FC236}">
                <a16:creationId xmlns:a16="http://schemas.microsoft.com/office/drawing/2014/main" id="{0887F245-B425-E394-1588-79F0C2FA4915}"/>
              </a:ext>
            </a:extLst>
          </p:cNvPr>
          <p:cNvSpPr txBox="1"/>
          <p:nvPr/>
        </p:nvSpPr>
        <p:spPr>
          <a:xfrm>
            <a:off x="2795019" y="4541709"/>
            <a:ext cx="2508488" cy="830997"/>
          </a:xfrm>
          <a:prstGeom prst="rect">
            <a:avLst/>
          </a:prstGeom>
          <a:noFill/>
        </p:spPr>
        <p:txBody>
          <a:bodyPr wrap="square" rtlCol="0">
            <a:spAutoFit/>
          </a:bodyPr>
          <a:lstStyle/>
          <a:p>
            <a:pPr algn="ctr"/>
            <a:r>
              <a:rPr lang="en-US" sz="1600" dirty="0"/>
              <a:t>30% Practical assessment</a:t>
            </a:r>
          </a:p>
          <a:p>
            <a:pPr algn="ctr"/>
            <a:r>
              <a:rPr lang="en-US" sz="1600" dirty="0"/>
              <a:t>10% Coursework</a:t>
            </a:r>
          </a:p>
          <a:p>
            <a:pPr algn="ctr"/>
            <a:r>
              <a:rPr lang="en-US" sz="1600" dirty="0"/>
              <a:t>60% Exam (year 11)</a:t>
            </a:r>
            <a:endParaRPr lang="en-US" sz="1400" dirty="0"/>
          </a:p>
        </p:txBody>
      </p:sp>
      <p:sp>
        <p:nvSpPr>
          <p:cNvPr id="28" name="TextBox 27">
            <a:extLst>
              <a:ext uri="{FF2B5EF4-FFF2-40B4-BE49-F238E27FC236}">
                <a16:creationId xmlns:a16="http://schemas.microsoft.com/office/drawing/2014/main" id="{AC07B209-7F0F-4D97-83CC-64F7905C75F6}"/>
              </a:ext>
            </a:extLst>
          </p:cNvPr>
          <p:cNvSpPr txBox="1"/>
          <p:nvPr/>
        </p:nvSpPr>
        <p:spPr>
          <a:xfrm>
            <a:off x="2513119" y="3868893"/>
            <a:ext cx="2880886" cy="1015663"/>
          </a:xfrm>
          <a:prstGeom prst="rect">
            <a:avLst/>
          </a:prstGeom>
          <a:noFill/>
        </p:spPr>
        <p:txBody>
          <a:bodyPr wrap="square" rtlCol="0">
            <a:spAutoFit/>
          </a:bodyPr>
          <a:lstStyle/>
          <a:p>
            <a:pPr algn="ctr"/>
            <a:r>
              <a:rPr lang="en-US" sz="2000" b="1" dirty="0"/>
              <a:t>OCR GCSE </a:t>
            </a:r>
          </a:p>
          <a:p>
            <a:pPr algn="ctr"/>
            <a:r>
              <a:rPr lang="en-US" sz="2000" b="1" dirty="0"/>
              <a:t>Physical Education</a:t>
            </a:r>
          </a:p>
          <a:p>
            <a:pPr algn="ctr"/>
            <a:endParaRPr lang="en-US" sz="2000" b="1" dirty="0"/>
          </a:p>
        </p:txBody>
      </p:sp>
      <p:cxnSp>
        <p:nvCxnSpPr>
          <p:cNvPr id="36" name="Straight Connector 35">
            <a:extLst>
              <a:ext uri="{FF2B5EF4-FFF2-40B4-BE49-F238E27FC236}">
                <a16:creationId xmlns:a16="http://schemas.microsoft.com/office/drawing/2014/main" id="{C87486D3-A35A-1579-6044-2E8A2776DBE7}"/>
              </a:ext>
            </a:extLst>
          </p:cNvPr>
          <p:cNvCxnSpPr>
            <a:cxnSpLocks/>
          </p:cNvCxnSpPr>
          <p:nvPr/>
        </p:nvCxnSpPr>
        <p:spPr>
          <a:xfrm flipV="1">
            <a:off x="976257" y="2222802"/>
            <a:ext cx="0" cy="768319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B4D4F6F-5A11-436A-9D2C-C76302F7D9AA}"/>
              </a:ext>
            </a:extLst>
          </p:cNvPr>
          <p:cNvPicPr>
            <a:picLocks noChangeAspect="1"/>
          </p:cNvPicPr>
          <p:nvPr/>
        </p:nvPicPr>
        <p:blipFill>
          <a:blip r:embed="rId5"/>
          <a:stretch>
            <a:fillRect/>
          </a:stretch>
        </p:blipFill>
        <p:spPr>
          <a:xfrm>
            <a:off x="3788138" y="2199571"/>
            <a:ext cx="1031579" cy="1332359"/>
          </a:xfrm>
          <a:prstGeom prst="rect">
            <a:avLst/>
          </a:prstGeom>
        </p:spPr>
      </p:pic>
      <p:cxnSp>
        <p:nvCxnSpPr>
          <p:cNvPr id="53" name="Straight Arrow Connector 52">
            <a:extLst>
              <a:ext uri="{FF2B5EF4-FFF2-40B4-BE49-F238E27FC236}">
                <a16:creationId xmlns:a16="http://schemas.microsoft.com/office/drawing/2014/main" id="{58D93BB5-E974-29D8-8185-F2A75684A244}"/>
              </a:ext>
            </a:extLst>
          </p:cNvPr>
          <p:cNvCxnSpPr>
            <a:cxnSpLocks/>
          </p:cNvCxnSpPr>
          <p:nvPr/>
        </p:nvCxnSpPr>
        <p:spPr>
          <a:xfrm>
            <a:off x="976257" y="4577554"/>
            <a:ext cx="1317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C76E6013-56C5-722F-ED72-D0EB4BF5D11B}"/>
              </a:ext>
            </a:extLst>
          </p:cNvPr>
          <p:cNvGrpSpPr/>
          <p:nvPr/>
        </p:nvGrpSpPr>
        <p:grpSpPr>
          <a:xfrm>
            <a:off x="550940" y="1635694"/>
            <a:ext cx="856480" cy="830997"/>
            <a:chOff x="3124372" y="1102660"/>
            <a:chExt cx="856480" cy="921465"/>
          </a:xfrm>
        </p:grpSpPr>
        <p:sp>
          <p:nvSpPr>
            <p:cNvPr id="33" name="Oval 32">
              <a:extLst>
                <a:ext uri="{FF2B5EF4-FFF2-40B4-BE49-F238E27FC236}">
                  <a16:creationId xmlns:a16="http://schemas.microsoft.com/office/drawing/2014/main" id="{FAE97D15-33A8-1559-A651-EB956959362C}"/>
                </a:ext>
              </a:extLst>
            </p:cNvPr>
            <p:cNvSpPr/>
            <p:nvPr/>
          </p:nvSpPr>
          <p:spPr>
            <a:xfrm>
              <a:off x="3124372" y="1102660"/>
              <a:ext cx="856480" cy="816091"/>
            </a:xfrm>
            <a:prstGeom prst="ellipse">
              <a:avLst/>
            </a:prstGeom>
            <a:ln w="57150" cmpd="sng">
              <a:solidFill>
                <a:srgbClr val="77933C"/>
              </a:solidFill>
            </a:ln>
            <a:scene3d>
              <a:camera prst="orthographicFront"/>
              <a:lightRig rig="threePt" dir="t"/>
            </a:scene3d>
            <a:sp3d>
              <a:bevelT/>
            </a:sp3d>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000">
                <a:solidFill>
                  <a:srgbClr val="4F6228"/>
                </a:solidFill>
              </a:endParaRPr>
            </a:p>
          </p:txBody>
        </p:sp>
        <p:sp>
          <p:nvSpPr>
            <p:cNvPr id="34" name="TextBox 33">
              <a:extLst>
                <a:ext uri="{FF2B5EF4-FFF2-40B4-BE49-F238E27FC236}">
                  <a16:creationId xmlns:a16="http://schemas.microsoft.com/office/drawing/2014/main" id="{88974B6F-7249-F681-5A37-68FE4790C41A}"/>
                </a:ext>
              </a:extLst>
            </p:cNvPr>
            <p:cNvSpPr txBox="1"/>
            <p:nvPr/>
          </p:nvSpPr>
          <p:spPr>
            <a:xfrm>
              <a:off x="3288452" y="1102660"/>
              <a:ext cx="522475" cy="921465"/>
            </a:xfrm>
            <a:prstGeom prst="rect">
              <a:avLst/>
            </a:prstGeom>
            <a:noFill/>
          </p:spPr>
          <p:txBody>
            <a:bodyPr wrap="square" rtlCol="0">
              <a:spAutoFit/>
            </a:bodyPr>
            <a:lstStyle/>
            <a:p>
              <a:pPr algn="ctr"/>
              <a:r>
                <a:rPr lang="en-GB" sz="4800" dirty="0"/>
                <a:t>4</a:t>
              </a:r>
              <a:endParaRPr lang="en-GB" sz="2000" dirty="0"/>
            </a:p>
          </p:txBody>
        </p:sp>
      </p:grpSp>
      <p:sp>
        <p:nvSpPr>
          <p:cNvPr id="59" name="TextBox 58">
            <a:extLst>
              <a:ext uri="{FF2B5EF4-FFF2-40B4-BE49-F238E27FC236}">
                <a16:creationId xmlns:a16="http://schemas.microsoft.com/office/drawing/2014/main" id="{AC8D2B7D-44B0-D292-AAAF-A4D6ECACDA5C}"/>
              </a:ext>
            </a:extLst>
          </p:cNvPr>
          <p:cNvSpPr txBox="1"/>
          <p:nvPr/>
        </p:nvSpPr>
        <p:spPr>
          <a:xfrm>
            <a:off x="2904349" y="6281744"/>
            <a:ext cx="2498647" cy="646331"/>
          </a:xfrm>
          <a:prstGeom prst="rect">
            <a:avLst/>
          </a:prstGeom>
          <a:noFill/>
        </p:spPr>
        <p:txBody>
          <a:bodyPr wrap="square">
            <a:spAutoFit/>
          </a:bodyPr>
          <a:lstStyle/>
          <a:p>
            <a:pPr algn="ctr"/>
            <a:r>
              <a:rPr lang="en-GB" i="1" dirty="0"/>
              <a:t>OCR website link &amp; Firefly resources</a:t>
            </a:r>
          </a:p>
        </p:txBody>
      </p:sp>
      <p:sp>
        <p:nvSpPr>
          <p:cNvPr id="60" name="Arrow: Curved Up 59">
            <a:extLst>
              <a:ext uri="{FF2B5EF4-FFF2-40B4-BE49-F238E27FC236}">
                <a16:creationId xmlns:a16="http://schemas.microsoft.com/office/drawing/2014/main" id="{C2261677-8923-FF0E-69A6-EBADEA5BDD17}"/>
              </a:ext>
            </a:extLst>
          </p:cNvPr>
          <p:cNvSpPr/>
          <p:nvPr/>
        </p:nvSpPr>
        <p:spPr>
          <a:xfrm rot="16030379" flipH="1">
            <a:off x="4958896" y="6772338"/>
            <a:ext cx="288067" cy="186987"/>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1" name="Arrow: Curved Up 60">
            <a:extLst>
              <a:ext uri="{FF2B5EF4-FFF2-40B4-BE49-F238E27FC236}">
                <a16:creationId xmlns:a16="http://schemas.microsoft.com/office/drawing/2014/main" id="{C4E6093F-5315-8531-A895-377B54C00D0F}"/>
              </a:ext>
            </a:extLst>
          </p:cNvPr>
          <p:cNvSpPr/>
          <p:nvPr/>
        </p:nvSpPr>
        <p:spPr>
          <a:xfrm rot="5034733" flipH="1">
            <a:off x="2920281" y="6310299"/>
            <a:ext cx="259675" cy="200685"/>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38850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98C9E0-83E2-A009-980D-E5CC67BD7D00}"/>
              </a:ext>
            </a:extLst>
          </p:cNvPr>
          <p:cNvSpPr>
            <a:spLocks noGrp="1"/>
          </p:cNvSpPr>
          <p:nvPr>
            <p:ph type="sldNum" sz="quarter" idx="12"/>
          </p:nvPr>
        </p:nvSpPr>
        <p:spPr/>
        <p:txBody>
          <a:bodyPr/>
          <a:lstStyle/>
          <a:p>
            <a:fld id="{B744A3BF-E1DC-41A0-8560-29A497E7BFAB}" type="slidenum">
              <a:rPr lang="en-GB" smtClean="0"/>
              <a:t>23</a:t>
            </a:fld>
            <a:endParaRPr lang="en-GB"/>
          </a:p>
        </p:txBody>
      </p:sp>
      <p:pic>
        <p:nvPicPr>
          <p:cNvPr id="4" name="Picture 3">
            <a:extLst>
              <a:ext uri="{FF2B5EF4-FFF2-40B4-BE49-F238E27FC236}">
                <a16:creationId xmlns:a16="http://schemas.microsoft.com/office/drawing/2014/main" id="{7CB3ADF7-7FE3-85DE-E55C-87886953EECE}"/>
              </a:ext>
            </a:extLst>
          </p:cNvPr>
          <p:cNvPicPr>
            <a:picLocks noChangeAspect="1"/>
          </p:cNvPicPr>
          <p:nvPr/>
        </p:nvPicPr>
        <p:blipFill>
          <a:blip r:embed="rId2"/>
          <a:stretch>
            <a:fillRect/>
          </a:stretch>
        </p:blipFill>
        <p:spPr>
          <a:xfrm rot="5400000">
            <a:off x="-1485596" y="1705429"/>
            <a:ext cx="9829192" cy="6495142"/>
          </a:xfrm>
          <a:prstGeom prst="rect">
            <a:avLst/>
          </a:prstGeom>
        </p:spPr>
      </p:pic>
    </p:spTree>
    <p:extLst>
      <p:ext uri="{BB962C8B-B14F-4D97-AF65-F5344CB8AC3E}">
        <p14:creationId xmlns:p14="http://schemas.microsoft.com/office/powerpoint/2010/main" val="3397551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4AF9FC-5F2E-8B64-087F-06847885279C}"/>
              </a:ext>
            </a:extLst>
          </p:cNvPr>
          <p:cNvSpPr>
            <a:spLocks noGrp="1"/>
          </p:cNvSpPr>
          <p:nvPr>
            <p:ph type="sldNum" sz="quarter" idx="12"/>
          </p:nvPr>
        </p:nvSpPr>
        <p:spPr/>
        <p:txBody>
          <a:bodyPr/>
          <a:lstStyle/>
          <a:p>
            <a:fld id="{B744A3BF-E1DC-41A0-8560-29A497E7BFAB}" type="slidenum">
              <a:rPr lang="en-GB" smtClean="0"/>
              <a:t>24</a:t>
            </a:fld>
            <a:endParaRPr lang="en-GB"/>
          </a:p>
        </p:txBody>
      </p:sp>
      <p:pic>
        <p:nvPicPr>
          <p:cNvPr id="4" name="Picture 3">
            <a:extLst>
              <a:ext uri="{FF2B5EF4-FFF2-40B4-BE49-F238E27FC236}">
                <a16:creationId xmlns:a16="http://schemas.microsoft.com/office/drawing/2014/main" id="{D6E0C4C0-C3E8-1129-A1F9-423008179D49}"/>
              </a:ext>
            </a:extLst>
          </p:cNvPr>
          <p:cNvPicPr>
            <a:picLocks noChangeAspect="1"/>
          </p:cNvPicPr>
          <p:nvPr/>
        </p:nvPicPr>
        <p:blipFill>
          <a:blip r:embed="rId2"/>
          <a:stretch>
            <a:fillRect/>
          </a:stretch>
        </p:blipFill>
        <p:spPr>
          <a:xfrm>
            <a:off x="-90631" y="0"/>
            <a:ext cx="7039262" cy="9906000"/>
          </a:xfrm>
          <a:prstGeom prst="rect">
            <a:avLst/>
          </a:prstGeom>
        </p:spPr>
      </p:pic>
    </p:spTree>
    <p:extLst>
      <p:ext uri="{BB962C8B-B14F-4D97-AF65-F5344CB8AC3E}">
        <p14:creationId xmlns:p14="http://schemas.microsoft.com/office/powerpoint/2010/main" val="8800933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986EF1-3CB4-8294-D1D8-FF7A0ADC241E}"/>
              </a:ext>
            </a:extLst>
          </p:cNvPr>
          <p:cNvSpPr>
            <a:spLocks noGrp="1"/>
          </p:cNvSpPr>
          <p:nvPr>
            <p:ph type="sldNum" sz="quarter" idx="12"/>
          </p:nvPr>
        </p:nvSpPr>
        <p:spPr>
          <a:xfrm>
            <a:off x="4450051" y="10733763"/>
            <a:ext cx="1543050" cy="527403"/>
          </a:xfrm>
        </p:spPr>
        <p:txBody>
          <a:bodyPr/>
          <a:lstStyle/>
          <a:p>
            <a:fld id="{B744A3BF-E1DC-41A0-8560-29A497E7BFAB}" type="slidenum">
              <a:rPr lang="en-GB" smtClean="0"/>
              <a:t>25</a:t>
            </a:fld>
            <a:endParaRPr lang="en-GB"/>
          </a:p>
        </p:txBody>
      </p:sp>
      <p:sp>
        <p:nvSpPr>
          <p:cNvPr id="6" name="TextBox 5">
            <a:extLst>
              <a:ext uri="{FF2B5EF4-FFF2-40B4-BE49-F238E27FC236}">
                <a16:creationId xmlns:a16="http://schemas.microsoft.com/office/drawing/2014/main" id="{A624F730-0042-C52D-95D2-57090F9391C6}"/>
              </a:ext>
            </a:extLst>
          </p:cNvPr>
          <p:cNvSpPr txBox="1"/>
          <p:nvPr/>
        </p:nvSpPr>
        <p:spPr>
          <a:xfrm>
            <a:off x="3728041" y="2623329"/>
            <a:ext cx="2937787" cy="738664"/>
          </a:xfrm>
          <a:prstGeom prst="rect">
            <a:avLst/>
          </a:prstGeom>
          <a:noFill/>
        </p:spPr>
        <p:txBody>
          <a:bodyPr wrap="square">
            <a:spAutoFit/>
          </a:bodyPr>
          <a:lstStyle/>
          <a:p>
            <a:r>
              <a:rPr lang="en-GB" sz="1400" dirty="0">
                <a:hlinkClick r:id="rId2"/>
              </a:rPr>
              <a:t>https://www.ocr.org.uk/qualifications/as-and-a-level/physical-education-h155-h555-from-2016/</a:t>
            </a:r>
            <a:r>
              <a:rPr lang="en-GB" sz="1400" dirty="0"/>
              <a:t> </a:t>
            </a:r>
          </a:p>
        </p:txBody>
      </p:sp>
      <p:sp>
        <p:nvSpPr>
          <p:cNvPr id="14" name="TextBox 13">
            <a:extLst>
              <a:ext uri="{FF2B5EF4-FFF2-40B4-BE49-F238E27FC236}">
                <a16:creationId xmlns:a16="http://schemas.microsoft.com/office/drawing/2014/main" id="{AEA9D943-1913-72CA-95AA-FFE80D432356}"/>
              </a:ext>
            </a:extLst>
          </p:cNvPr>
          <p:cNvSpPr txBox="1"/>
          <p:nvPr/>
        </p:nvSpPr>
        <p:spPr>
          <a:xfrm>
            <a:off x="3982933" y="7352273"/>
            <a:ext cx="2498647" cy="646331"/>
          </a:xfrm>
          <a:prstGeom prst="rect">
            <a:avLst/>
          </a:prstGeom>
          <a:noFill/>
        </p:spPr>
        <p:txBody>
          <a:bodyPr wrap="square">
            <a:spAutoFit/>
          </a:bodyPr>
          <a:lstStyle/>
          <a:p>
            <a:pPr algn="ctr"/>
            <a:r>
              <a:rPr lang="en-GB" i="1" dirty="0"/>
              <a:t>OCR website link &amp; Firefly resources</a:t>
            </a:r>
          </a:p>
        </p:txBody>
      </p:sp>
      <p:sp>
        <p:nvSpPr>
          <p:cNvPr id="15" name="Arrow: Curved Up 14">
            <a:extLst>
              <a:ext uri="{FF2B5EF4-FFF2-40B4-BE49-F238E27FC236}">
                <a16:creationId xmlns:a16="http://schemas.microsoft.com/office/drawing/2014/main" id="{1DB5826F-7EAB-ECA3-6CD3-D55F27CFB1DF}"/>
              </a:ext>
            </a:extLst>
          </p:cNvPr>
          <p:cNvSpPr/>
          <p:nvPr/>
        </p:nvSpPr>
        <p:spPr>
          <a:xfrm rot="16030379" flipH="1">
            <a:off x="6029204" y="7871347"/>
            <a:ext cx="288067" cy="186987"/>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Arrow: Curved Up 15">
            <a:extLst>
              <a:ext uri="{FF2B5EF4-FFF2-40B4-BE49-F238E27FC236}">
                <a16:creationId xmlns:a16="http://schemas.microsoft.com/office/drawing/2014/main" id="{193C1B37-F713-C0D7-9387-D0DA8F20F7A0}"/>
              </a:ext>
            </a:extLst>
          </p:cNvPr>
          <p:cNvSpPr/>
          <p:nvPr/>
        </p:nvSpPr>
        <p:spPr>
          <a:xfrm rot="5034733" flipH="1">
            <a:off x="3966642" y="7374922"/>
            <a:ext cx="259675" cy="200685"/>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Rectangle 17">
            <a:extLst>
              <a:ext uri="{FF2B5EF4-FFF2-40B4-BE49-F238E27FC236}">
                <a16:creationId xmlns:a16="http://schemas.microsoft.com/office/drawing/2014/main" id="{BA8AE0F3-53E3-1260-26FE-BF894DED9299}"/>
              </a:ext>
            </a:extLst>
          </p:cNvPr>
          <p:cNvSpPr/>
          <p:nvPr/>
        </p:nvSpPr>
        <p:spPr>
          <a:xfrm>
            <a:off x="442520" y="60877"/>
            <a:ext cx="6053971" cy="658835"/>
          </a:xfrm>
          <a:prstGeom prst="rect">
            <a:avLst/>
          </a:prstGeom>
        </p:spPr>
        <p:txBody>
          <a:bodyPr wrap="square">
            <a:spAutoFit/>
          </a:bodyPr>
          <a:lstStyle/>
          <a:p>
            <a:pPr algn="ctr">
              <a:lnSpc>
                <a:spcPct val="107000"/>
              </a:lnSpc>
              <a:spcAft>
                <a:spcPts val="800"/>
              </a:spcAft>
            </a:pPr>
            <a:r>
              <a:rPr lang="en-GB" sz="3600" b="1" dirty="0">
                <a:ea typeface="Calibri"/>
                <a:cs typeface="Times New Roman"/>
              </a:rPr>
              <a:t>Key Stage 5 Examination PE </a:t>
            </a:r>
          </a:p>
        </p:txBody>
      </p:sp>
      <p:sp>
        <p:nvSpPr>
          <p:cNvPr id="19" name="TextBox 18">
            <a:extLst>
              <a:ext uri="{FF2B5EF4-FFF2-40B4-BE49-F238E27FC236}">
                <a16:creationId xmlns:a16="http://schemas.microsoft.com/office/drawing/2014/main" id="{124398B7-0202-18E4-7FC9-FF5ECB0F5A2A}"/>
              </a:ext>
            </a:extLst>
          </p:cNvPr>
          <p:cNvSpPr txBox="1"/>
          <p:nvPr/>
        </p:nvSpPr>
        <p:spPr>
          <a:xfrm>
            <a:off x="400050" y="748054"/>
            <a:ext cx="6129338" cy="707886"/>
          </a:xfrm>
          <a:prstGeom prst="rect">
            <a:avLst/>
          </a:prstGeom>
          <a:noFill/>
        </p:spPr>
        <p:txBody>
          <a:bodyPr wrap="square" rtlCol="0">
            <a:spAutoFit/>
          </a:bodyPr>
          <a:lstStyle/>
          <a:p>
            <a:pPr algn="ctr"/>
            <a:r>
              <a:rPr lang="en-GB" sz="2000" i="1" dirty="0"/>
              <a:t>Pupils will be guided down a pathway that suits them and maximises their potential in Physical Education</a:t>
            </a:r>
          </a:p>
        </p:txBody>
      </p:sp>
      <p:sp>
        <p:nvSpPr>
          <p:cNvPr id="28" name="TextBox 27">
            <a:extLst>
              <a:ext uri="{FF2B5EF4-FFF2-40B4-BE49-F238E27FC236}">
                <a16:creationId xmlns:a16="http://schemas.microsoft.com/office/drawing/2014/main" id="{AC07B209-7F0F-4D97-83CC-64F7905C75F6}"/>
              </a:ext>
            </a:extLst>
          </p:cNvPr>
          <p:cNvSpPr txBox="1"/>
          <p:nvPr/>
        </p:nvSpPr>
        <p:spPr>
          <a:xfrm>
            <a:off x="1076200" y="3462494"/>
            <a:ext cx="2880886" cy="1015663"/>
          </a:xfrm>
          <a:prstGeom prst="rect">
            <a:avLst/>
          </a:prstGeom>
          <a:noFill/>
        </p:spPr>
        <p:txBody>
          <a:bodyPr wrap="square" rtlCol="0">
            <a:spAutoFit/>
          </a:bodyPr>
          <a:lstStyle/>
          <a:p>
            <a:pPr algn="ctr"/>
            <a:r>
              <a:rPr lang="en-US" sz="2000" b="1" dirty="0"/>
              <a:t>OCR </a:t>
            </a:r>
            <a:r>
              <a:rPr lang="en-US" sz="2000" b="1" dirty="0" err="1"/>
              <a:t>Alevel</a:t>
            </a:r>
            <a:r>
              <a:rPr lang="en-US" sz="2000" b="1" dirty="0"/>
              <a:t> </a:t>
            </a:r>
          </a:p>
          <a:p>
            <a:pPr algn="ctr"/>
            <a:r>
              <a:rPr lang="en-US" sz="2000" b="1" dirty="0"/>
              <a:t>Physical Education</a:t>
            </a:r>
          </a:p>
          <a:p>
            <a:pPr algn="ctr"/>
            <a:endParaRPr lang="en-US" sz="2000" b="1" dirty="0"/>
          </a:p>
        </p:txBody>
      </p:sp>
      <p:sp>
        <p:nvSpPr>
          <p:cNvPr id="29" name="TextBox 28">
            <a:extLst>
              <a:ext uri="{FF2B5EF4-FFF2-40B4-BE49-F238E27FC236}">
                <a16:creationId xmlns:a16="http://schemas.microsoft.com/office/drawing/2014/main" id="{BA9E361F-E9A0-8AD7-3A90-2896D35223B3}"/>
              </a:ext>
            </a:extLst>
          </p:cNvPr>
          <p:cNvSpPr txBox="1"/>
          <p:nvPr/>
        </p:nvSpPr>
        <p:spPr>
          <a:xfrm>
            <a:off x="1373126" y="7002227"/>
            <a:ext cx="2250681" cy="1015663"/>
          </a:xfrm>
          <a:prstGeom prst="rect">
            <a:avLst/>
          </a:prstGeom>
          <a:noFill/>
        </p:spPr>
        <p:txBody>
          <a:bodyPr wrap="square" rtlCol="0">
            <a:spAutoFit/>
          </a:bodyPr>
          <a:lstStyle/>
          <a:p>
            <a:pPr algn="ctr"/>
            <a:r>
              <a:rPr lang="en-US" sz="2000" b="1" dirty="0"/>
              <a:t>OCR CTEC</a:t>
            </a:r>
          </a:p>
          <a:p>
            <a:pPr algn="ctr"/>
            <a:r>
              <a:rPr lang="en-US" sz="2000" b="1" dirty="0"/>
              <a:t> Sport &amp; Physical Activity</a:t>
            </a:r>
          </a:p>
        </p:txBody>
      </p:sp>
      <p:sp>
        <p:nvSpPr>
          <p:cNvPr id="30" name="TextBox 29">
            <a:extLst>
              <a:ext uri="{FF2B5EF4-FFF2-40B4-BE49-F238E27FC236}">
                <a16:creationId xmlns:a16="http://schemas.microsoft.com/office/drawing/2014/main" id="{D2FCE738-8C2F-73C5-1232-0FB6C793EB0C}"/>
              </a:ext>
            </a:extLst>
          </p:cNvPr>
          <p:cNvSpPr txBox="1"/>
          <p:nvPr/>
        </p:nvSpPr>
        <p:spPr>
          <a:xfrm>
            <a:off x="1375041" y="7958576"/>
            <a:ext cx="2301642" cy="584775"/>
          </a:xfrm>
          <a:prstGeom prst="rect">
            <a:avLst/>
          </a:prstGeom>
          <a:noFill/>
        </p:spPr>
        <p:txBody>
          <a:bodyPr wrap="square" rtlCol="0">
            <a:spAutoFit/>
          </a:bodyPr>
          <a:lstStyle/>
          <a:p>
            <a:pPr algn="ctr"/>
            <a:r>
              <a:rPr lang="en-US" sz="1600" dirty="0"/>
              <a:t>2 Exam units</a:t>
            </a:r>
          </a:p>
          <a:p>
            <a:pPr algn="ctr"/>
            <a:r>
              <a:rPr lang="en-US" sz="1600" dirty="0"/>
              <a:t>4 Coursework units</a:t>
            </a:r>
            <a:endParaRPr lang="en-US" sz="1400" dirty="0"/>
          </a:p>
        </p:txBody>
      </p:sp>
      <p:cxnSp>
        <p:nvCxnSpPr>
          <p:cNvPr id="36" name="Straight Connector 35">
            <a:extLst>
              <a:ext uri="{FF2B5EF4-FFF2-40B4-BE49-F238E27FC236}">
                <a16:creationId xmlns:a16="http://schemas.microsoft.com/office/drawing/2014/main" id="{C87486D3-A35A-1579-6044-2E8A2776DBE7}"/>
              </a:ext>
            </a:extLst>
          </p:cNvPr>
          <p:cNvCxnSpPr>
            <a:cxnSpLocks/>
          </p:cNvCxnSpPr>
          <p:nvPr/>
        </p:nvCxnSpPr>
        <p:spPr>
          <a:xfrm flipV="1">
            <a:off x="976257" y="2222802"/>
            <a:ext cx="0" cy="768319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58D93BB5-E974-29D8-8185-F2A75684A244}"/>
              </a:ext>
            </a:extLst>
          </p:cNvPr>
          <p:cNvCxnSpPr/>
          <p:nvPr/>
        </p:nvCxnSpPr>
        <p:spPr>
          <a:xfrm>
            <a:off x="976257" y="3967955"/>
            <a:ext cx="38184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22542C6-975E-B0A0-D599-9E93B9F4F562}"/>
              </a:ext>
            </a:extLst>
          </p:cNvPr>
          <p:cNvCxnSpPr/>
          <p:nvPr/>
        </p:nvCxnSpPr>
        <p:spPr>
          <a:xfrm>
            <a:off x="992040" y="7512141"/>
            <a:ext cx="38184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C76E6013-56C5-722F-ED72-D0EB4BF5D11B}"/>
              </a:ext>
            </a:extLst>
          </p:cNvPr>
          <p:cNvGrpSpPr/>
          <p:nvPr/>
        </p:nvGrpSpPr>
        <p:grpSpPr>
          <a:xfrm>
            <a:off x="550940" y="1635693"/>
            <a:ext cx="856480" cy="830997"/>
            <a:chOff x="3124372" y="1102660"/>
            <a:chExt cx="856480" cy="921466"/>
          </a:xfrm>
        </p:grpSpPr>
        <p:sp>
          <p:nvSpPr>
            <p:cNvPr id="33" name="Oval 32">
              <a:extLst>
                <a:ext uri="{FF2B5EF4-FFF2-40B4-BE49-F238E27FC236}">
                  <a16:creationId xmlns:a16="http://schemas.microsoft.com/office/drawing/2014/main" id="{FAE97D15-33A8-1559-A651-EB956959362C}"/>
                </a:ext>
              </a:extLst>
            </p:cNvPr>
            <p:cNvSpPr/>
            <p:nvPr/>
          </p:nvSpPr>
          <p:spPr>
            <a:xfrm>
              <a:off x="3124372" y="1102660"/>
              <a:ext cx="856480" cy="816091"/>
            </a:xfrm>
            <a:prstGeom prst="ellipse">
              <a:avLst/>
            </a:prstGeom>
            <a:ln w="57150" cmpd="sng">
              <a:solidFill>
                <a:srgbClr val="77933C"/>
              </a:solidFill>
            </a:ln>
            <a:scene3d>
              <a:camera prst="orthographicFront"/>
              <a:lightRig rig="threePt" dir="t"/>
            </a:scene3d>
            <a:sp3d>
              <a:bevelT/>
            </a:sp3d>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000">
                <a:solidFill>
                  <a:srgbClr val="4F6228"/>
                </a:solidFill>
              </a:endParaRPr>
            </a:p>
          </p:txBody>
        </p:sp>
        <p:sp>
          <p:nvSpPr>
            <p:cNvPr id="34" name="TextBox 33">
              <a:extLst>
                <a:ext uri="{FF2B5EF4-FFF2-40B4-BE49-F238E27FC236}">
                  <a16:creationId xmlns:a16="http://schemas.microsoft.com/office/drawing/2014/main" id="{88974B6F-7249-F681-5A37-68FE4790C41A}"/>
                </a:ext>
              </a:extLst>
            </p:cNvPr>
            <p:cNvSpPr txBox="1"/>
            <p:nvPr/>
          </p:nvSpPr>
          <p:spPr>
            <a:xfrm>
              <a:off x="3288452" y="1102660"/>
              <a:ext cx="522475" cy="921466"/>
            </a:xfrm>
            <a:prstGeom prst="rect">
              <a:avLst/>
            </a:prstGeom>
            <a:noFill/>
          </p:spPr>
          <p:txBody>
            <a:bodyPr wrap="square" rtlCol="0">
              <a:spAutoFit/>
            </a:bodyPr>
            <a:lstStyle/>
            <a:p>
              <a:pPr algn="ctr"/>
              <a:r>
                <a:rPr lang="en-GB" sz="4800" dirty="0"/>
                <a:t>5</a:t>
              </a:r>
              <a:endParaRPr lang="en-GB" sz="2000" dirty="0"/>
            </a:p>
          </p:txBody>
        </p:sp>
      </p:grpSp>
      <p:sp>
        <p:nvSpPr>
          <p:cNvPr id="59" name="TextBox 58">
            <a:extLst>
              <a:ext uri="{FF2B5EF4-FFF2-40B4-BE49-F238E27FC236}">
                <a16:creationId xmlns:a16="http://schemas.microsoft.com/office/drawing/2014/main" id="{AC8D2B7D-44B0-D292-AAAF-A4D6ECACDA5C}"/>
              </a:ext>
            </a:extLst>
          </p:cNvPr>
          <p:cNvSpPr txBox="1"/>
          <p:nvPr/>
        </p:nvSpPr>
        <p:spPr>
          <a:xfrm>
            <a:off x="3958179" y="3441176"/>
            <a:ext cx="2498647" cy="646331"/>
          </a:xfrm>
          <a:prstGeom prst="rect">
            <a:avLst/>
          </a:prstGeom>
          <a:noFill/>
        </p:spPr>
        <p:txBody>
          <a:bodyPr wrap="square">
            <a:spAutoFit/>
          </a:bodyPr>
          <a:lstStyle/>
          <a:p>
            <a:pPr algn="ctr"/>
            <a:r>
              <a:rPr lang="en-GB" i="1" dirty="0"/>
              <a:t>OCR website link &amp; Firefly resources</a:t>
            </a:r>
          </a:p>
        </p:txBody>
      </p:sp>
      <p:sp>
        <p:nvSpPr>
          <p:cNvPr id="60" name="Arrow: Curved Up 59">
            <a:extLst>
              <a:ext uri="{FF2B5EF4-FFF2-40B4-BE49-F238E27FC236}">
                <a16:creationId xmlns:a16="http://schemas.microsoft.com/office/drawing/2014/main" id="{C2261677-8923-FF0E-69A6-EBADEA5BDD17}"/>
              </a:ext>
            </a:extLst>
          </p:cNvPr>
          <p:cNvSpPr/>
          <p:nvPr/>
        </p:nvSpPr>
        <p:spPr>
          <a:xfrm rot="16030379" flipH="1">
            <a:off x="6012726" y="3931770"/>
            <a:ext cx="288067" cy="186987"/>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1" name="Arrow: Curved Up 60">
            <a:extLst>
              <a:ext uri="{FF2B5EF4-FFF2-40B4-BE49-F238E27FC236}">
                <a16:creationId xmlns:a16="http://schemas.microsoft.com/office/drawing/2014/main" id="{C4E6093F-5315-8531-A895-377B54C00D0F}"/>
              </a:ext>
            </a:extLst>
          </p:cNvPr>
          <p:cNvSpPr/>
          <p:nvPr/>
        </p:nvSpPr>
        <p:spPr>
          <a:xfrm rot="5034733" flipH="1">
            <a:off x="3974111" y="3469731"/>
            <a:ext cx="259675" cy="200685"/>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 name="TextBox 2">
            <a:extLst>
              <a:ext uri="{FF2B5EF4-FFF2-40B4-BE49-F238E27FC236}">
                <a16:creationId xmlns:a16="http://schemas.microsoft.com/office/drawing/2014/main" id="{888077FE-A1CC-33FE-3903-94C8DADAF975}"/>
              </a:ext>
            </a:extLst>
          </p:cNvPr>
          <p:cNvSpPr txBox="1"/>
          <p:nvPr/>
        </p:nvSpPr>
        <p:spPr>
          <a:xfrm>
            <a:off x="1262399" y="4082683"/>
            <a:ext cx="2508488" cy="1077218"/>
          </a:xfrm>
          <a:prstGeom prst="rect">
            <a:avLst/>
          </a:prstGeom>
          <a:noFill/>
        </p:spPr>
        <p:txBody>
          <a:bodyPr wrap="square" rtlCol="0">
            <a:spAutoFit/>
          </a:bodyPr>
          <a:lstStyle/>
          <a:p>
            <a:pPr algn="ctr"/>
            <a:r>
              <a:rPr lang="en-US" sz="1600" dirty="0"/>
              <a:t>30% Practical assessment (including coursework)</a:t>
            </a:r>
          </a:p>
          <a:p>
            <a:pPr algn="ctr"/>
            <a:r>
              <a:rPr lang="en-US" sz="1600" dirty="0"/>
              <a:t>70% Exam over 3 papers (year 13)</a:t>
            </a:r>
            <a:endParaRPr lang="en-US" sz="1400" dirty="0"/>
          </a:p>
        </p:txBody>
      </p:sp>
      <p:sp>
        <p:nvSpPr>
          <p:cNvPr id="5" name="TextBox 4">
            <a:extLst>
              <a:ext uri="{FF2B5EF4-FFF2-40B4-BE49-F238E27FC236}">
                <a16:creationId xmlns:a16="http://schemas.microsoft.com/office/drawing/2014/main" id="{7D501142-1AD9-FD2E-FA80-24864F05C184}"/>
              </a:ext>
            </a:extLst>
          </p:cNvPr>
          <p:cNvSpPr txBox="1"/>
          <p:nvPr/>
        </p:nvSpPr>
        <p:spPr>
          <a:xfrm>
            <a:off x="3728042" y="4168294"/>
            <a:ext cx="2939349" cy="523220"/>
          </a:xfrm>
          <a:prstGeom prst="rect">
            <a:avLst/>
          </a:prstGeom>
          <a:noFill/>
        </p:spPr>
        <p:txBody>
          <a:bodyPr wrap="square">
            <a:spAutoFit/>
          </a:bodyPr>
          <a:lstStyle/>
          <a:p>
            <a:r>
              <a:rPr lang="en-GB" sz="1400" dirty="0">
                <a:hlinkClick r:id="rId3"/>
              </a:rPr>
              <a:t>https://chellaston.fireflycloud.net/physical-education/ks5-1/a-level-pe</a:t>
            </a:r>
            <a:r>
              <a:rPr lang="en-GB" sz="1400" dirty="0"/>
              <a:t> </a:t>
            </a:r>
          </a:p>
        </p:txBody>
      </p:sp>
      <p:pic>
        <p:nvPicPr>
          <p:cNvPr id="9" name="Picture 8">
            <a:extLst>
              <a:ext uri="{FF2B5EF4-FFF2-40B4-BE49-F238E27FC236}">
                <a16:creationId xmlns:a16="http://schemas.microsoft.com/office/drawing/2014/main" id="{08A6BDA2-9C1B-7DD4-B688-60B7A4146AC0}"/>
              </a:ext>
            </a:extLst>
          </p:cNvPr>
          <p:cNvPicPr>
            <a:picLocks noChangeAspect="1"/>
          </p:cNvPicPr>
          <p:nvPr/>
        </p:nvPicPr>
        <p:blipFill>
          <a:blip r:embed="rId4"/>
          <a:stretch>
            <a:fillRect/>
          </a:stretch>
        </p:blipFill>
        <p:spPr>
          <a:xfrm>
            <a:off x="1974690" y="2003677"/>
            <a:ext cx="1102105" cy="1422717"/>
          </a:xfrm>
          <a:prstGeom prst="rect">
            <a:avLst/>
          </a:prstGeom>
        </p:spPr>
      </p:pic>
      <p:sp>
        <p:nvSpPr>
          <p:cNvPr id="13" name="TextBox 12">
            <a:extLst>
              <a:ext uri="{FF2B5EF4-FFF2-40B4-BE49-F238E27FC236}">
                <a16:creationId xmlns:a16="http://schemas.microsoft.com/office/drawing/2014/main" id="{3BD7A4BF-FFA6-629A-1D44-4633F91E4767}"/>
              </a:ext>
            </a:extLst>
          </p:cNvPr>
          <p:cNvSpPr txBox="1"/>
          <p:nvPr/>
        </p:nvSpPr>
        <p:spPr>
          <a:xfrm>
            <a:off x="3634150" y="8113310"/>
            <a:ext cx="2895237" cy="523220"/>
          </a:xfrm>
          <a:prstGeom prst="rect">
            <a:avLst/>
          </a:prstGeom>
          <a:noFill/>
        </p:spPr>
        <p:txBody>
          <a:bodyPr wrap="square">
            <a:spAutoFit/>
          </a:bodyPr>
          <a:lstStyle/>
          <a:p>
            <a:r>
              <a:rPr lang="en-GB" sz="1400" dirty="0">
                <a:hlinkClick r:id="rId5"/>
              </a:rPr>
              <a:t>https://chellaston.fireflycloud.net/physical-education/ks5-1/ctec-sport</a:t>
            </a:r>
            <a:r>
              <a:rPr lang="en-GB" sz="1400" dirty="0"/>
              <a:t> </a:t>
            </a:r>
          </a:p>
        </p:txBody>
      </p:sp>
      <p:pic>
        <p:nvPicPr>
          <p:cNvPr id="20" name="Picture 19">
            <a:extLst>
              <a:ext uri="{FF2B5EF4-FFF2-40B4-BE49-F238E27FC236}">
                <a16:creationId xmlns:a16="http://schemas.microsoft.com/office/drawing/2014/main" id="{682655C0-CA50-3FDE-4112-FED891201F03}"/>
              </a:ext>
            </a:extLst>
          </p:cNvPr>
          <p:cNvPicPr>
            <a:picLocks noChangeAspect="1"/>
          </p:cNvPicPr>
          <p:nvPr/>
        </p:nvPicPr>
        <p:blipFill>
          <a:blip r:embed="rId6"/>
          <a:stretch>
            <a:fillRect/>
          </a:stretch>
        </p:blipFill>
        <p:spPr>
          <a:xfrm>
            <a:off x="1974690" y="5657176"/>
            <a:ext cx="1083903" cy="1398267"/>
          </a:xfrm>
          <a:prstGeom prst="rect">
            <a:avLst/>
          </a:prstGeom>
        </p:spPr>
      </p:pic>
      <p:sp>
        <p:nvSpPr>
          <p:cNvPr id="22" name="TextBox 21">
            <a:extLst>
              <a:ext uri="{FF2B5EF4-FFF2-40B4-BE49-F238E27FC236}">
                <a16:creationId xmlns:a16="http://schemas.microsoft.com/office/drawing/2014/main" id="{BD63C467-927F-E1F7-BB9D-7DF72A6FAF9A}"/>
              </a:ext>
            </a:extLst>
          </p:cNvPr>
          <p:cNvSpPr txBox="1"/>
          <p:nvPr/>
        </p:nvSpPr>
        <p:spPr>
          <a:xfrm>
            <a:off x="3672826" y="6498903"/>
            <a:ext cx="2817884" cy="738664"/>
          </a:xfrm>
          <a:prstGeom prst="rect">
            <a:avLst/>
          </a:prstGeom>
          <a:noFill/>
        </p:spPr>
        <p:txBody>
          <a:bodyPr wrap="square">
            <a:spAutoFit/>
          </a:bodyPr>
          <a:lstStyle/>
          <a:p>
            <a:r>
              <a:rPr lang="en-GB" sz="1400" dirty="0">
                <a:hlinkClick r:id="rId7"/>
              </a:rPr>
              <a:t>https://www.ocr.org.uk/qualifications/cambridge-technicals/sport-and-physical-activity/#level-3</a:t>
            </a:r>
            <a:r>
              <a:rPr lang="en-GB" sz="1400" dirty="0"/>
              <a:t> </a:t>
            </a:r>
          </a:p>
        </p:txBody>
      </p:sp>
    </p:spTree>
    <p:extLst>
      <p:ext uri="{BB962C8B-B14F-4D97-AF65-F5344CB8AC3E}">
        <p14:creationId xmlns:p14="http://schemas.microsoft.com/office/powerpoint/2010/main" val="12744989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87C981-F8FF-143A-5AC1-933D226F6526}"/>
              </a:ext>
            </a:extLst>
          </p:cNvPr>
          <p:cNvSpPr>
            <a:spLocks noGrp="1"/>
          </p:cNvSpPr>
          <p:nvPr>
            <p:ph type="sldNum" sz="quarter" idx="12"/>
          </p:nvPr>
        </p:nvSpPr>
        <p:spPr/>
        <p:txBody>
          <a:bodyPr/>
          <a:lstStyle/>
          <a:p>
            <a:fld id="{B744A3BF-E1DC-41A0-8560-29A497E7BFAB}" type="slidenum">
              <a:rPr lang="en-GB" smtClean="0"/>
              <a:t>26</a:t>
            </a:fld>
            <a:endParaRPr lang="en-GB"/>
          </a:p>
        </p:txBody>
      </p:sp>
      <p:pic>
        <p:nvPicPr>
          <p:cNvPr id="4" name="Picture 3">
            <a:extLst>
              <a:ext uri="{FF2B5EF4-FFF2-40B4-BE49-F238E27FC236}">
                <a16:creationId xmlns:a16="http://schemas.microsoft.com/office/drawing/2014/main" id="{58A3AA83-D9A4-FEEF-4150-161ACC1A90BD}"/>
              </a:ext>
            </a:extLst>
          </p:cNvPr>
          <p:cNvPicPr>
            <a:picLocks noChangeAspect="1"/>
          </p:cNvPicPr>
          <p:nvPr/>
        </p:nvPicPr>
        <p:blipFill>
          <a:blip r:embed="rId2"/>
          <a:stretch>
            <a:fillRect/>
          </a:stretch>
        </p:blipFill>
        <p:spPr>
          <a:xfrm>
            <a:off x="583130" y="360954"/>
            <a:ext cx="5597125" cy="3125885"/>
          </a:xfrm>
          <a:prstGeom prst="rect">
            <a:avLst/>
          </a:prstGeom>
        </p:spPr>
      </p:pic>
      <p:sp>
        <p:nvSpPr>
          <p:cNvPr id="5" name="TextBox 4">
            <a:extLst>
              <a:ext uri="{FF2B5EF4-FFF2-40B4-BE49-F238E27FC236}">
                <a16:creationId xmlns:a16="http://schemas.microsoft.com/office/drawing/2014/main" id="{A3F77DE2-DED1-7E0F-C0B1-A57EA2BF1065}"/>
              </a:ext>
            </a:extLst>
          </p:cNvPr>
          <p:cNvSpPr txBox="1"/>
          <p:nvPr/>
        </p:nvSpPr>
        <p:spPr>
          <a:xfrm>
            <a:off x="234786" y="0"/>
            <a:ext cx="6623214" cy="707886"/>
          </a:xfrm>
          <a:prstGeom prst="rect">
            <a:avLst/>
          </a:prstGeom>
          <a:noFill/>
        </p:spPr>
        <p:txBody>
          <a:bodyPr wrap="square" rtlCol="0">
            <a:spAutoFit/>
          </a:bodyPr>
          <a:lstStyle/>
          <a:p>
            <a:pPr algn="ctr"/>
            <a:r>
              <a:rPr lang="en-US" sz="2000" b="1" dirty="0"/>
              <a:t>OCR </a:t>
            </a:r>
            <a:r>
              <a:rPr lang="en-US" sz="2000" b="1" dirty="0" err="1"/>
              <a:t>Alevel</a:t>
            </a:r>
            <a:r>
              <a:rPr lang="en-US" sz="2000" b="1" dirty="0"/>
              <a:t> - Physical Education</a:t>
            </a:r>
          </a:p>
          <a:p>
            <a:pPr algn="ctr"/>
            <a:endParaRPr lang="en-US" sz="2000" b="1" dirty="0"/>
          </a:p>
        </p:txBody>
      </p:sp>
      <p:pic>
        <p:nvPicPr>
          <p:cNvPr id="7" name="Picture 6">
            <a:extLst>
              <a:ext uri="{FF2B5EF4-FFF2-40B4-BE49-F238E27FC236}">
                <a16:creationId xmlns:a16="http://schemas.microsoft.com/office/drawing/2014/main" id="{13FE5127-FED6-A7A5-4642-F34DD1CE31C9}"/>
              </a:ext>
            </a:extLst>
          </p:cNvPr>
          <p:cNvPicPr>
            <a:picLocks noChangeAspect="1"/>
          </p:cNvPicPr>
          <p:nvPr/>
        </p:nvPicPr>
        <p:blipFill>
          <a:blip r:embed="rId3"/>
          <a:stretch>
            <a:fillRect/>
          </a:stretch>
        </p:blipFill>
        <p:spPr>
          <a:xfrm>
            <a:off x="583130" y="3486840"/>
            <a:ext cx="5597125" cy="3221407"/>
          </a:xfrm>
          <a:prstGeom prst="rect">
            <a:avLst/>
          </a:prstGeom>
        </p:spPr>
      </p:pic>
      <p:pic>
        <p:nvPicPr>
          <p:cNvPr id="9" name="Picture 8">
            <a:extLst>
              <a:ext uri="{FF2B5EF4-FFF2-40B4-BE49-F238E27FC236}">
                <a16:creationId xmlns:a16="http://schemas.microsoft.com/office/drawing/2014/main" id="{FD778E2F-1001-7E5E-9CA5-86A8C75FD2EF}"/>
              </a:ext>
            </a:extLst>
          </p:cNvPr>
          <p:cNvPicPr>
            <a:picLocks noChangeAspect="1"/>
          </p:cNvPicPr>
          <p:nvPr/>
        </p:nvPicPr>
        <p:blipFill>
          <a:blip r:embed="rId4"/>
          <a:stretch>
            <a:fillRect/>
          </a:stretch>
        </p:blipFill>
        <p:spPr>
          <a:xfrm>
            <a:off x="583130" y="6729293"/>
            <a:ext cx="5597125" cy="3169442"/>
          </a:xfrm>
          <a:prstGeom prst="rect">
            <a:avLst/>
          </a:prstGeom>
        </p:spPr>
      </p:pic>
    </p:spTree>
    <p:extLst>
      <p:ext uri="{BB962C8B-B14F-4D97-AF65-F5344CB8AC3E}">
        <p14:creationId xmlns:p14="http://schemas.microsoft.com/office/powerpoint/2010/main" val="861377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CB46F2-6080-383E-C9A3-760020DCFC32}"/>
              </a:ext>
            </a:extLst>
          </p:cNvPr>
          <p:cNvSpPr>
            <a:spLocks noGrp="1"/>
          </p:cNvSpPr>
          <p:nvPr>
            <p:ph type="sldNum" sz="quarter" idx="12"/>
          </p:nvPr>
        </p:nvSpPr>
        <p:spPr/>
        <p:txBody>
          <a:bodyPr/>
          <a:lstStyle/>
          <a:p>
            <a:fld id="{B744A3BF-E1DC-41A0-8560-29A497E7BFAB}" type="slidenum">
              <a:rPr lang="en-GB" smtClean="0"/>
              <a:t>27</a:t>
            </a:fld>
            <a:endParaRPr lang="en-GB"/>
          </a:p>
        </p:txBody>
      </p:sp>
      <p:pic>
        <p:nvPicPr>
          <p:cNvPr id="4" name="Picture 3">
            <a:extLst>
              <a:ext uri="{FF2B5EF4-FFF2-40B4-BE49-F238E27FC236}">
                <a16:creationId xmlns:a16="http://schemas.microsoft.com/office/drawing/2014/main" id="{29406695-E129-DFD0-60F0-32854A9AC8D6}"/>
              </a:ext>
            </a:extLst>
          </p:cNvPr>
          <p:cNvPicPr>
            <a:picLocks noChangeAspect="1"/>
          </p:cNvPicPr>
          <p:nvPr/>
        </p:nvPicPr>
        <p:blipFill>
          <a:blip r:embed="rId2"/>
          <a:stretch>
            <a:fillRect/>
          </a:stretch>
        </p:blipFill>
        <p:spPr>
          <a:xfrm rot="5400000">
            <a:off x="-1419459" y="2373087"/>
            <a:ext cx="9696918" cy="5159826"/>
          </a:xfrm>
          <a:prstGeom prst="rect">
            <a:avLst/>
          </a:prstGeom>
        </p:spPr>
      </p:pic>
    </p:spTree>
    <p:extLst>
      <p:ext uri="{BB962C8B-B14F-4D97-AF65-F5344CB8AC3E}">
        <p14:creationId xmlns:p14="http://schemas.microsoft.com/office/powerpoint/2010/main" val="1096504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61" name="Picture 160" descr="Icon&#10;&#10;Description automatically generated">
            <a:extLst>
              <a:ext uri="{FF2B5EF4-FFF2-40B4-BE49-F238E27FC236}">
                <a16:creationId xmlns:a16="http://schemas.microsoft.com/office/drawing/2014/main" id="{52B4E860-EB8D-4807-B417-29E0A4DE881C}"/>
              </a:ext>
            </a:extLst>
          </p:cNvPr>
          <p:cNvPicPr>
            <a:picLocks noChangeAspect="1"/>
          </p:cNvPicPr>
          <p:nvPr/>
        </p:nvPicPr>
        <p:blipFill>
          <a:blip r:embed="rId3" cstate="email">
            <a:duotone>
              <a:prstClr val="black"/>
              <a:srgbClr val="9BCBB9">
                <a:tint val="45000"/>
                <a:satMod val="400000"/>
              </a:srgbClr>
            </a:duotone>
            <a:extLst>
              <a:ext uri="{28A0092B-C50C-407E-A947-70E740481C1C}">
                <a14:useLocalDpi xmlns:a14="http://schemas.microsoft.com/office/drawing/2010/main" val="0"/>
              </a:ext>
            </a:extLst>
          </a:blip>
          <a:stretch>
            <a:fillRect/>
          </a:stretch>
        </p:blipFill>
        <p:spPr>
          <a:xfrm flipH="1">
            <a:off x="2265712" y="7529082"/>
            <a:ext cx="1109689" cy="1170018"/>
          </a:xfrm>
          <a:prstGeom prst="rect">
            <a:avLst/>
          </a:prstGeom>
        </p:spPr>
      </p:pic>
      <p:pic>
        <p:nvPicPr>
          <p:cNvPr id="140" name="Picture 139" descr="Icon&#10;&#10;Description automatically generated">
            <a:extLst>
              <a:ext uri="{FF2B5EF4-FFF2-40B4-BE49-F238E27FC236}">
                <a16:creationId xmlns:a16="http://schemas.microsoft.com/office/drawing/2014/main" id="{629EF727-6B1A-4E7D-BBC7-60FC7B7FAFBF}"/>
              </a:ext>
            </a:extLst>
          </p:cNvPr>
          <p:cNvPicPr>
            <a:picLocks noChangeAspect="1"/>
          </p:cNvPicPr>
          <p:nvPr/>
        </p:nvPicPr>
        <p:blipFill>
          <a:blip r:embed="rId4" cstate="email">
            <a:duotone>
              <a:prstClr val="black"/>
              <a:srgbClr val="9BCBB9">
                <a:tint val="45000"/>
                <a:satMod val="400000"/>
              </a:srgbClr>
            </a:duotone>
            <a:extLst>
              <a:ext uri="{28A0092B-C50C-407E-A947-70E740481C1C}">
                <a14:useLocalDpi xmlns:a14="http://schemas.microsoft.com/office/drawing/2010/main" val="0"/>
              </a:ext>
            </a:extLst>
          </a:blip>
          <a:stretch>
            <a:fillRect/>
          </a:stretch>
        </p:blipFill>
        <p:spPr>
          <a:xfrm>
            <a:off x="32880" y="7491678"/>
            <a:ext cx="1574189" cy="1608904"/>
          </a:xfrm>
          <a:prstGeom prst="rect">
            <a:avLst/>
          </a:prstGeom>
        </p:spPr>
      </p:pic>
      <p:pic>
        <p:nvPicPr>
          <p:cNvPr id="1034" name="Picture 10" descr="Student free icon">
            <a:extLst>
              <a:ext uri="{FF2B5EF4-FFF2-40B4-BE49-F238E27FC236}">
                <a16:creationId xmlns:a16="http://schemas.microsoft.com/office/drawing/2014/main" id="{DDCA1DFA-C74E-4682-B43C-7C3A2E2760E1}"/>
              </a:ext>
            </a:extLst>
          </p:cNvPr>
          <p:cNvPicPr>
            <a:picLocks noChangeAspect="1" noChangeArrowheads="1"/>
          </p:cNvPicPr>
          <p:nvPr/>
        </p:nvPicPr>
        <p:blipFill>
          <a:blip r:embed="rId5" cstate="email">
            <a:duotone>
              <a:prstClr val="black"/>
              <a:srgbClr val="9BCBB9">
                <a:tint val="45000"/>
                <a:satMod val="400000"/>
              </a:srgbClr>
            </a:duotone>
            <a:extLst>
              <a:ext uri="{28A0092B-C50C-407E-A947-70E740481C1C}">
                <a14:useLocalDpi xmlns:a14="http://schemas.microsoft.com/office/drawing/2010/main" val="0"/>
              </a:ext>
            </a:extLst>
          </a:blip>
          <a:srcRect/>
          <a:stretch>
            <a:fillRect/>
          </a:stretch>
        </p:blipFill>
        <p:spPr bwMode="auto">
          <a:xfrm flipH="1">
            <a:off x="1597526" y="8028116"/>
            <a:ext cx="1228299" cy="1228299"/>
          </a:xfrm>
          <a:prstGeom prst="rect">
            <a:avLst/>
          </a:prstGeom>
          <a:noFill/>
          <a:extLst>
            <a:ext uri="{909E8E84-426E-40DD-AFC4-6F175D3DCCD1}">
              <a14:hiddenFill xmlns:a14="http://schemas.microsoft.com/office/drawing/2010/main">
                <a:solidFill>
                  <a:srgbClr val="FFFFFF"/>
                </a:solidFill>
              </a14:hiddenFill>
            </a:ext>
          </a:extLst>
        </p:spPr>
      </p:pic>
      <p:sp>
        <p:nvSpPr>
          <p:cNvPr id="100" name="Right Triangle 99">
            <a:extLst>
              <a:ext uri="{FF2B5EF4-FFF2-40B4-BE49-F238E27FC236}">
                <a16:creationId xmlns:a16="http://schemas.microsoft.com/office/drawing/2014/main" id="{D349F63B-BBD5-466D-8BE2-ABE1BE9D1C5A}"/>
              </a:ext>
            </a:extLst>
          </p:cNvPr>
          <p:cNvSpPr/>
          <p:nvPr/>
        </p:nvSpPr>
        <p:spPr>
          <a:xfrm rot="10800000">
            <a:off x="1847415" y="5005492"/>
            <a:ext cx="836431" cy="166573"/>
          </a:xfrm>
          <a:prstGeom prst="rtTriangle">
            <a:avLst/>
          </a:prstGeom>
          <a:gradFill flip="none" rotWithShape="1">
            <a:gsLst>
              <a:gs pos="0">
                <a:srgbClr val="9BCBB9">
                  <a:tint val="66000"/>
                  <a:satMod val="160000"/>
                </a:srgbClr>
              </a:gs>
              <a:gs pos="50000">
                <a:srgbClr val="9BCBB9">
                  <a:tint val="44500"/>
                  <a:satMod val="160000"/>
                </a:srgbClr>
              </a:gs>
              <a:gs pos="100000">
                <a:srgbClr val="9BCBB9">
                  <a:tint val="23500"/>
                  <a:satMod val="160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Isosceles Triangle 42">
            <a:extLst>
              <a:ext uri="{FF2B5EF4-FFF2-40B4-BE49-F238E27FC236}">
                <a16:creationId xmlns:a16="http://schemas.microsoft.com/office/drawing/2014/main" id="{8555E143-2CB8-4E3D-86F0-594C3DC0CD93}"/>
              </a:ext>
            </a:extLst>
          </p:cNvPr>
          <p:cNvSpPr/>
          <p:nvPr/>
        </p:nvSpPr>
        <p:spPr>
          <a:xfrm>
            <a:off x="1820339" y="3578954"/>
            <a:ext cx="864880" cy="177758"/>
          </a:xfrm>
          <a:prstGeom prst="triangle">
            <a:avLst>
              <a:gd name="adj" fmla="val 100000"/>
            </a:avLst>
          </a:prstGeom>
          <a:gradFill flip="none" rotWithShape="1">
            <a:gsLst>
              <a:gs pos="0">
                <a:srgbClr val="9BCBB9">
                  <a:tint val="66000"/>
                  <a:satMod val="160000"/>
                </a:srgbClr>
              </a:gs>
              <a:gs pos="50000">
                <a:srgbClr val="9BCBB9">
                  <a:tint val="44500"/>
                  <a:satMod val="160000"/>
                </a:srgbClr>
              </a:gs>
              <a:gs pos="100000">
                <a:srgbClr val="9BCBB9">
                  <a:tint val="23500"/>
                  <a:satMod val="160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Flowchart: Process 41">
            <a:extLst>
              <a:ext uri="{FF2B5EF4-FFF2-40B4-BE49-F238E27FC236}">
                <a16:creationId xmlns:a16="http://schemas.microsoft.com/office/drawing/2014/main" id="{2A491D1E-B878-417E-839B-2FAE16C642FC}"/>
              </a:ext>
            </a:extLst>
          </p:cNvPr>
          <p:cNvSpPr/>
          <p:nvPr/>
        </p:nvSpPr>
        <p:spPr>
          <a:xfrm>
            <a:off x="1847418" y="3756712"/>
            <a:ext cx="828275" cy="1255382"/>
          </a:xfrm>
          <a:prstGeom prst="flowChartProcess">
            <a:avLst/>
          </a:prstGeom>
          <a:gradFill flip="none" rotWithShape="1">
            <a:gsLst>
              <a:gs pos="0">
                <a:srgbClr val="9BCBB9">
                  <a:tint val="66000"/>
                  <a:satMod val="160000"/>
                </a:srgbClr>
              </a:gs>
              <a:gs pos="50000">
                <a:srgbClr val="9BCBB9">
                  <a:tint val="44500"/>
                  <a:satMod val="160000"/>
                </a:srgbClr>
              </a:gs>
              <a:gs pos="100000">
                <a:srgbClr val="9BCBB9">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28" name="Picture 4" descr="Teacher">
            <a:extLst>
              <a:ext uri="{FF2B5EF4-FFF2-40B4-BE49-F238E27FC236}">
                <a16:creationId xmlns:a16="http://schemas.microsoft.com/office/drawing/2014/main" id="{8D6FD59D-4D57-4B05-898B-4F88A1317C76}"/>
              </a:ext>
            </a:extLst>
          </p:cNvPr>
          <p:cNvPicPr>
            <a:picLocks noChangeAspect="1" noChangeArrowheads="1"/>
          </p:cNvPicPr>
          <p:nvPr/>
        </p:nvPicPr>
        <p:blipFill>
          <a:blip r:embed="rId6" cstate="email">
            <a:duotone>
              <a:prstClr val="black"/>
              <a:srgbClr val="9BCBB9">
                <a:tint val="45000"/>
                <a:satMod val="400000"/>
              </a:srgbClr>
            </a:duotone>
            <a:extLst>
              <a:ext uri="{28A0092B-C50C-407E-A947-70E740481C1C}">
                <a14:useLocalDpi xmlns:a14="http://schemas.microsoft.com/office/drawing/2010/main" val="0"/>
              </a:ext>
            </a:extLst>
          </a:blip>
          <a:srcRect/>
          <a:stretch>
            <a:fillRect/>
          </a:stretch>
        </p:blipFill>
        <p:spPr bwMode="auto">
          <a:xfrm>
            <a:off x="1726919" y="3847950"/>
            <a:ext cx="1233723" cy="1258510"/>
          </a:xfrm>
          <a:prstGeom prst="rect">
            <a:avLst/>
          </a:prstGeom>
          <a:noFill/>
          <a:extLst>
            <a:ext uri="{909E8E84-426E-40DD-AFC4-6F175D3DCCD1}">
              <a14:hiddenFill xmlns:a14="http://schemas.microsoft.com/office/drawing/2010/main">
                <a:solidFill>
                  <a:srgbClr val="FFFFFF"/>
                </a:solidFill>
              </a14:hiddenFill>
            </a:ext>
          </a:extLst>
        </p:spPr>
      </p:pic>
      <p:cxnSp>
        <p:nvCxnSpPr>
          <p:cNvPr id="117" name="Google Shape;111;p2">
            <a:extLst>
              <a:ext uri="{FF2B5EF4-FFF2-40B4-BE49-F238E27FC236}">
                <a16:creationId xmlns:a16="http://schemas.microsoft.com/office/drawing/2014/main" id="{06DB7F38-23FB-412F-B035-757C0AE06D42}"/>
              </a:ext>
            </a:extLst>
          </p:cNvPr>
          <p:cNvCxnSpPr>
            <a:cxnSpLocks/>
          </p:cNvCxnSpPr>
          <p:nvPr/>
        </p:nvCxnSpPr>
        <p:spPr>
          <a:xfrm flipH="1" flipV="1">
            <a:off x="211921" y="4687464"/>
            <a:ext cx="1647689" cy="318028"/>
          </a:xfrm>
          <a:prstGeom prst="straightConnector1">
            <a:avLst/>
          </a:prstGeom>
          <a:noFill/>
          <a:ln w="19050" cap="flat" cmpd="sng">
            <a:solidFill>
              <a:srgbClr val="9BCBB9"/>
            </a:solidFill>
            <a:prstDash val="solid"/>
            <a:miter lim="800000"/>
            <a:headEnd type="none" w="sm" len="sm"/>
            <a:tailEnd type="none" w="sm" len="sm"/>
          </a:ln>
        </p:spPr>
      </p:cxnSp>
      <p:pic>
        <p:nvPicPr>
          <p:cNvPr id="123" name="Picture 2" descr="Student">
            <a:extLst>
              <a:ext uri="{FF2B5EF4-FFF2-40B4-BE49-F238E27FC236}">
                <a16:creationId xmlns:a16="http://schemas.microsoft.com/office/drawing/2014/main" id="{51D9DA7E-A350-4563-9952-C7B47A7AA41F}"/>
              </a:ext>
            </a:extLst>
          </p:cNvPr>
          <p:cNvPicPr>
            <a:picLocks noChangeAspect="1" noChangeArrowheads="1"/>
          </p:cNvPicPr>
          <p:nvPr/>
        </p:nvPicPr>
        <p:blipFill>
          <a:blip r:embed="rId7" cstate="email">
            <a:duotone>
              <a:prstClr val="black"/>
              <a:srgbClr val="9BCBB9">
                <a:tint val="45000"/>
                <a:satMod val="400000"/>
              </a:srgbClr>
            </a:duotone>
            <a:extLst>
              <a:ext uri="{28A0092B-C50C-407E-A947-70E740481C1C}">
                <a14:useLocalDpi xmlns:a14="http://schemas.microsoft.com/office/drawing/2010/main" val="0"/>
              </a:ext>
            </a:extLst>
          </a:blip>
          <a:srcRect/>
          <a:stretch>
            <a:fillRect/>
          </a:stretch>
        </p:blipFill>
        <p:spPr bwMode="auto">
          <a:xfrm>
            <a:off x="204860" y="4300335"/>
            <a:ext cx="568351" cy="568351"/>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2" descr="Student">
            <a:extLst>
              <a:ext uri="{FF2B5EF4-FFF2-40B4-BE49-F238E27FC236}">
                <a16:creationId xmlns:a16="http://schemas.microsoft.com/office/drawing/2014/main" id="{3031C391-84BE-4C7D-91D2-E36062284FCA}"/>
              </a:ext>
            </a:extLst>
          </p:cNvPr>
          <p:cNvPicPr>
            <a:picLocks noChangeAspect="1" noChangeArrowheads="1"/>
          </p:cNvPicPr>
          <p:nvPr/>
        </p:nvPicPr>
        <p:blipFill>
          <a:blip r:embed="rId8" cstate="email">
            <a:duotone>
              <a:prstClr val="black"/>
              <a:srgbClr val="9BCBB9">
                <a:tint val="45000"/>
                <a:satMod val="400000"/>
              </a:srgbClr>
            </a:duotone>
            <a:extLst>
              <a:ext uri="{28A0092B-C50C-407E-A947-70E740481C1C}">
                <a14:useLocalDpi xmlns:a14="http://schemas.microsoft.com/office/drawing/2010/main" val="0"/>
              </a:ext>
            </a:extLst>
          </a:blip>
          <a:srcRect/>
          <a:stretch>
            <a:fillRect/>
          </a:stretch>
        </p:blipFill>
        <p:spPr bwMode="auto">
          <a:xfrm>
            <a:off x="421372" y="4271506"/>
            <a:ext cx="622630" cy="622630"/>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2" descr="Student">
            <a:extLst>
              <a:ext uri="{FF2B5EF4-FFF2-40B4-BE49-F238E27FC236}">
                <a16:creationId xmlns:a16="http://schemas.microsoft.com/office/drawing/2014/main" id="{07CFCB29-932F-499B-A6B5-0D6A6C934CE6}"/>
              </a:ext>
            </a:extLst>
          </p:cNvPr>
          <p:cNvPicPr>
            <a:picLocks noChangeAspect="1" noChangeArrowheads="1"/>
          </p:cNvPicPr>
          <p:nvPr/>
        </p:nvPicPr>
        <p:blipFill>
          <a:blip r:embed="rId9" cstate="email">
            <a:duotone>
              <a:prstClr val="black"/>
              <a:srgbClr val="9BCBB9">
                <a:tint val="45000"/>
                <a:satMod val="400000"/>
              </a:srgbClr>
            </a:duotone>
            <a:extLst>
              <a:ext uri="{28A0092B-C50C-407E-A947-70E740481C1C}">
                <a14:useLocalDpi xmlns:a14="http://schemas.microsoft.com/office/drawing/2010/main" val="0"/>
              </a:ext>
            </a:extLst>
          </a:blip>
          <a:srcRect/>
          <a:stretch>
            <a:fillRect/>
          </a:stretch>
        </p:blipFill>
        <p:spPr bwMode="auto">
          <a:xfrm>
            <a:off x="616216" y="4213946"/>
            <a:ext cx="727370" cy="727370"/>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2" descr="Student">
            <a:extLst>
              <a:ext uri="{FF2B5EF4-FFF2-40B4-BE49-F238E27FC236}">
                <a16:creationId xmlns:a16="http://schemas.microsoft.com/office/drawing/2014/main" id="{5554E440-997E-4825-9FCE-272A17EE72B6}"/>
              </a:ext>
            </a:extLst>
          </p:cNvPr>
          <p:cNvPicPr>
            <a:picLocks noChangeAspect="1" noChangeArrowheads="1"/>
          </p:cNvPicPr>
          <p:nvPr/>
        </p:nvPicPr>
        <p:blipFill>
          <a:blip r:embed="rId10" cstate="email">
            <a:duotone>
              <a:prstClr val="black"/>
              <a:srgbClr val="9BCBB9">
                <a:tint val="45000"/>
                <a:satMod val="400000"/>
              </a:srgbClr>
            </a:duotone>
            <a:extLst>
              <a:ext uri="{28A0092B-C50C-407E-A947-70E740481C1C}">
                <a14:useLocalDpi xmlns:a14="http://schemas.microsoft.com/office/drawing/2010/main" val="0"/>
              </a:ext>
            </a:extLst>
          </a:blip>
          <a:srcRect/>
          <a:stretch>
            <a:fillRect/>
          </a:stretch>
        </p:blipFill>
        <p:spPr bwMode="auto">
          <a:xfrm>
            <a:off x="882779" y="4182039"/>
            <a:ext cx="784702" cy="784702"/>
          </a:xfrm>
          <a:prstGeom prst="rect">
            <a:avLst/>
          </a:prstGeom>
          <a:noFill/>
          <a:extLst>
            <a:ext uri="{909E8E84-426E-40DD-AFC4-6F175D3DCCD1}">
              <a14:hiddenFill xmlns:a14="http://schemas.microsoft.com/office/drawing/2010/main">
                <a:solidFill>
                  <a:srgbClr val="FFFFFF"/>
                </a:solidFill>
              </a14:hiddenFill>
            </a:ext>
          </a:extLst>
        </p:spPr>
      </p:pic>
      <p:cxnSp>
        <p:nvCxnSpPr>
          <p:cNvPr id="106" name="Google Shape;111;p2">
            <a:extLst>
              <a:ext uri="{FF2B5EF4-FFF2-40B4-BE49-F238E27FC236}">
                <a16:creationId xmlns:a16="http://schemas.microsoft.com/office/drawing/2014/main" id="{D91BEF40-54D0-4EB4-9CD7-65C914E214A4}"/>
              </a:ext>
            </a:extLst>
          </p:cNvPr>
          <p:cNvCxnSpPr>
            <a:cxnSpLocks/>
          </p:cNvCxnSpPr>
          <p:nvPr/>
        </p:nvCxnSpPr>
        <p:spPr>
          <a:xfrm flipH="1" flipV="1">
            <a:off x="2668712" y="5172067"/>
            <a:ext cx="276996" cy="56257"/>
          </a:xfrm>
          <a:prstGeom prst="straightConnector1">
            <a:avLst/>
          </a:prstGeom>
          <a:noFill/>
          <a:ln w="19050" cap="flat" cmpd="sng">
            <a:solidFill>
              <a:srgbClr val="9BCBB9"/>
            </a:solidFill>
            <a:prstDash val="solid"/>
            <a:miter lim="800000"/>
            <a:headEnd type="none" w="sm" len="sm"/>
            <a:tailEnd type="none" w="sm" len="sm"/>
          </a:ln>
        </p:spPr>
      </p:cxnSp>
      <p:cxnSp>
        <p:nvCxnSpPr>
          <p:cNvPr id="174" name="Google Shape;111;p2">
            <a:extLst>
              <a:ext uri="{FF2B5EF4-FFF2-40B4-BE49-F238E27FC236}">
                <a16:creationId xmlns:a16="http://schemas.microsoft.com/office/drawing/2014/main" id="{4B2E232C-3EDF-4878-9BA8-16A126895E03}"/>
              </a:ext>
            </a:extLst>
          </p:cNvPr>
          <p:cNvCxnSpPr>
            <a:cxnSpLocks/>
            <a:stCxn id="176" idx="3"/>
            <a:endCxn id="102" idx="6"/>
          </p:cNvCxnSpPr>
          <p:nvPr/>
        </p:nvCxnSpPr>
        <p:spPr>
          <a:xfrm flipV="1">
            <a:off x="5693738" y="5261482"/>
            <a:ext cx="1089938" cy="3988"/>
          </a:xfrm>
          <a:prstGeom prst="straightConnector1">
            <a:avLst/>
          </a:prstGeom>
          <a:noFill/>
          <a:ln w="57150" cap="flat" cmpd="sng">
            <a:solidFill>
              <a:srgbClr val="9BCBB9"/>
            </a:solidFill>
            <a:prstDash val="solid"/>
            <a:miter lim="800000"/>
            <a:headEnd type="none" w="sm" len="sm"/>
            <a:tailEnd type="none" w="sm" len="sm"/>
          </a:ln>
        </p:spPr>
      </p:cxnSp>
      <p:cxnSp>
        <p:nvCxnSpPr>
          <p:cNvPr id="160" name="Google Shape;111;p2">
            <a:extLst>
              <a:ext uri="{FF2B5EF4-FFF2-40B4-BE49-F238E27FC236}">
                <a16:creationId xmlns:a16="http://schemas.microsoft.com/office/drawing/2014/main" id="{152514F2-FE30-4EEE-8309-DCE676DFEC8B}"/>
              </a:ext>
            </a:extLst>
          </p:cNvPr>
          <p:cNvCxnSpPr>
            <a:cxnSpLocks/>
          </p:cNvCxnSpPr>
          <p:nvPr/>
        </p:nvCxnSpPr>
        <p:spPr>
          <a:xfrm>
            <a:off x="1849879" y="5257867"/>
            <a:ext cx="1321657" cy="56"/>
          </a:xfrm>
          <a:prstGeom prst="straightConnector1">
            <a:avLst/>
          </a:prstGeom>
          <a:noFill/>
          <a:ln w="57150" cap="flat" cmpd="sng">
            <a:solidFill>
              <a:srgbClr val="9BCBB9"/>
            </a:solidFill>
            <a:prstDash val="solid"/>
            <a:miter lim="800000"/>
            <a:headEnd type="none" w="sm" len="sm"/>
            <a:tailEnd type="none" w="sm" len="sm"/>
          </a:ln>
        </p:spPr>
      </p:cxnSp>
      <p:cxnSp>
        <p:nvCxnSpPr>
          <p:cNvPr id="96" name="Google Shape;111;p2">
            <a:extLst>
              <a:ext uri="{FF2B5EF4-FFF2-40B4-BE49-F238E27FC236}">
                <a16:creationId xmlns:a16="http://schemas.microsoft.com/office/drawing/2014/main" id="{FC61E73E-A0AD-41C4-96E8-FA737FBA9708}"/>
              </a:ext>
            </a:extLst>
          </p:cNvPr>
          <p:cNvCxnSpPr>
            <a:cxnSpLocks/>
          </p:cNvCxnSpPr>
          <p:nvPr/>
        </p:nvCxnSpPr>
        <p:spPr>
          <a:xfrm flipV="1">
            <a:off x="3816662" y="5250791"/>
            <a:ext cx="983193" cy="1868"/>
          </a:xfrm>
          <a:prstGeom prst="straightConnector1">
            <a:avLst/>
          </a:prstGeom>
          <a:noFill/>
          <a:ln w="57150" cap="flat" cmpd="sng">
            <a:solidFill>
              <a:srgbClr val="9BCBB9"/>
            </a:solidFill>
            <a:prstDash val="solid"/>
            <a:miter lim="800000"/>
            <a:headEnd type="none" w="sm" len="sm"/>
            <a:tailEnd type="none" w="sm" len="sm"/>
          </a:ln>
        </p:spPr>
      </p:cxnSp>
      <p:cxnSp>
        <p:nvCxnSpPr>
          <p:cNvPr id="97" name="Google Shape;111;p2">
            <a:extLst>
              <a:ext uri="{FF2B5EF4-FFF2-40B4-BE49-F238E27FC236}">
                <a16:creationId xmlns:a16="http://schemas.microsoft.com/office/drawing/2014/main" id="{C2515862-ADC8-4828-9515-15A80C9983DA}"/>
              </a:ext>
            </a:extLst>
          </p:cNvPr>
          <p:cNvCxnSpPr>
            <a:cxnSpLocks/>
          </p:cNvCxnSpPr>
          <p:nvPr/>
        </p:nvCxnSpPr>
        <p:spPr>
          <a:xfrm>
            <a:off x="276981" y="5245541"/>
            <a:ext cx="969220" cy="11165"/>
          </a:xfrm>
          <a:prstGeom prst="straightConnector1">
            <a:avLst/>
          </a:prstGeom>
          <a:noFill/>
          <a:ln w="57150" cap="flat" cmpd="sng">
            <a:solidFill>
              <a:srgbClr val="9BCBB9"/>
            </a:solidFill>
            <a:prstDash val="solid"/>
            <a:miter lim="800000"/>
            <a:headEnd type="none" w="sm" len="sm"/>
            <a:tailEnd type="none" w="sm" len="sm"/>
          </a:ln>
        </p:spPr>
      </p:cxnSp>
      <p:sp>
        <p:nvSpPr>
          <p:cNvPr id="104" name="Google Shape;104;p2"/>
          <p:cNvSpPr/>
          <p:nvPr/>
        </p:nvSpPr>
        <p:spPr>
          <a:xfrm>
            <a:off x="7330535" y="3568927"/>
            <a:ext cx="5939129" cy="107717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dirty="0"/>
          </a:p>
          <a:p>
            <a:pPr marL="0" marR="0" lvl="0" indent="0" algn="r" rtl="0">
              <a:spcBef>
                <a:spcPts val="0"/>
              </a:spcBef>
              <a:spcAft>
                <a:spcPts val="0"/>
              </a:spcAft>
              <a:buNone/>
            </a:pPr>
            <a:endParaRPr sz="2300" b="1" i="0" u="none" strike="noStrike" cap="none" dirty="0">
              <a:latin typeface="Calibri"/>
              <a:ea typeface="Calibri"/>
              <a:cs typeface="Calibri"/>
              <a:sym typeface="Calibri"/>
            </a:endParaRPr>
          </a:p>
          <a:p>
            <a:pPr marL="0" marR="0" lvl="0" indent="0" algn="r" rtl="0">
              <a:spcBef>
                <a:spcPts val="0"/>
              </a:spcBef>
              <a:spcAft>
                <a:spcPts val="0"/>
              </a:spcAft>
              <a:buNone/>
            </a:pPr>
            <a:r>
              <a:rPr lang="en-GB" sz="2300" b="0" i="0" u="none" strike="noStrike" cap="none" dirty="0">
                <a:latin typeface="Calibri"/>
                <a:ea typeface="Calibri"/>
                <a:cs typeface="Calibri"/>
                <a:sym typeface="Calibri"/>
              </a:rPr>
              <a:t>. </a:t>
            </a:r>
            <a:endParaRPr dirty="0"/>
          </a:p>
        </p:txBody>
      </p:sp>
      <p:sp>
        <p:nvSpPr>
          <p:cNvPr id="105" name="Google Shape;105;p2"/>
          <p:cNvSpPr txBox="1"/>
          <p:nvPr/>
        </p:nvSpPr>
        <p:spPr>
          <a:xfrm>
            <a:off x="1715891" y="28811"/>
            <a:ext cx="4741381" cy="646290"/>
          </a:xfrm>
          <a:prstGeom prst="rect">
            <a:avLst/>
          </a:prstGeom>
          <a:noFill/>
          <a:ln>
            <a:noFill/>
          </a:ln>
        </p:spPr>
        <p:txBody>
          <a:bodyPr spcFirstLastPara="1" wrap="square" lIns="91425" tIns="45700" rIns="91425" bIns="45700" anchor="t" anchorCtr="0">
            <a:spAutoFit/>
          </a:bodyPr>
          <a:lstStyle/>
          <a:p>
            <a:pPr marL="0" marR="0" lvl="0" indent="0" algn="r" rtl="0">
              <a:lnSpc>
                <a:spcPct val="90000"/>
              </a:lnSpc>
              <a:spcBef>
                <a:spcPts val="0"/>
              </a:spcBef>
              <a:spcAft>
                <a:spcPts val="0"/>
              </a:spcAft>
              <a:buNone/>
            </a:pPr>
            <a:r>
              <a:rPr lang="en-GB" sz="2000" b="1" dirty="0">
                <a:solidFill>
                  <a:srgbClr val="000000"/>
                </a:solidFill>
              </a:rPr>
              <a:t>THE CHELLASTON ACADEMY CLASSROOM &amp; PHYSICAL EDUCATION</a:t>
            </a:r>
            <a:endParaRPr sz="2000" b="1" dirty="0">
              <a:solidFill>
                <a:srgbClr val="000000"/>
              </a:solidFill>
            </a:endParaRPr>
          </a:p>
        </p:txBody>
      </p:sp>
      <p:cxnSp>
        <p:nvCxnSpPr>
          <p:cNvPr id="111" name="Google Shape;111;p2"/>
          <p:cNvCxnSpPr>
            <a:cxnSpLocks/>
          </p:cNvCxnSpPr>
          <p:nvPr/>
        </p:nvCxnSpPr>
        <p:spPr>
          <a:xfrm flipH="1">
            <a:off x="177800" y="829157"/>
            <a:ext cx="6211570" cy="0"/>
          </a:xfrm>
          <a:prstGeom prst="straightConnector1">
            <a:avLst/>
          </a:prstGeom>
          <a:noFill/>
          <a:ln w="57150" cap="flat" cmpd="sng">
            <a:solidFill>
              <a:srgbClr val="9BCBB9"/>
            </a:solidFill>
            <a:prstDash val="solid"/>
            <a:miter lim="800000"/>
            <a:headEnd type="none" w="sm" len="sm"/>
            <a:tailEnd type="none" w="sm" len="sm"/>
          </a:ln>
        </p:spPr>
      </p:cxnSp>
      <p:pic>
        <p:nvPicPr>
          <p:cNvPr id="60" name="Picture 59" descr="A picture containing text, sign&#10;&#10;Description automatically generated">
            <a:extLst>
              <a:ext uri="{FF2B5EF4-FFF2-40B4-BE49-F238E27FC236}">
                <a16:creationId xmlns:a16="http://schemas.microsoft.com/office/drawing/2014/main" id="{F7284D49-34B2-480A-8213-1E1DB8DB3196}"/>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3057666" y="4848146"/>
            <a:ext cx="742668" cy="920908"/>
          </a:xfrm>
          <a:prstGeom prst="rect">
            <a:avLst/>
          </a:prstGeom>
          <a:ln>
            <a:noFill/>
          </a:ln>
          <a:effectLst>
            <a:outerShdw blurRad="190500" algn="tl" rotWithShape="0">
              <a:srgbClr val="000000">
                <a:alpha val="70000"/>
              </a:srgbClr>
            </a:outerShdw>
          </a:effectLst>
        </p:spPr>
      </p:pic>
      <p:sp>
        <p:nvSpPr>
          <p:cNvPr id="63" name="Google Shape;105;p2">
            <a:extLst>
              <a:ext uri="{FF2B5EF4-FFF2-40B4-BE49-F238E27FC236}">
                <a16:creationId xmlns:a16="http://schemas.microsoft.com/office/drawing/2014/main" id="{381E0B2F-3646-4AE9-8A15-DFFD04CC804F}"/>
              </a:ext>
            </a:extLst>
          </p:cNvPr>
          <p:cNvSpPr txBox="1"/>
          <p:nvPr/>
        </p:nvSpPr>
        <p:spPr>
          <a:xfrm>
            <a:off x="1849879" y="561318"/>
            <a:ext cx="4625621" cy="286192"/>
          </a:xfrm>
          <a:prstGeom prst="rect">
            <a:avLst/>
          </a:prstGeom>
          <a:noFill/>
          <a:ln>
            <a:noFill/>
          </a:ln>
        </p:spPr>
        <p:txBody>
          <a:bodyPr spcFirstLastPara="1" wrap="square" lIns="91425" tIns="45700" rIns="91425" bIns="45700" anchor="t" anchorCtr="0">
            <a:spAutoFit/>
          </a:bodyPr>
          <a:lstStyle/>
          <a:p>
            <a:pPr marL="0" marR="0" lvl="0" indent="0" algn="r" rtl="0">
              <a:lnSpc>
                <a:spcPct val="90000"/>
              </a:lnSpc>
              <a:spcBef>
                <a:spcPts val="0"/>
              </a:spcBef>
              <a:spcAft>
                <a:spcPts val="0"/>
              </a:spcAft>
              <a:buNone/>
            </a:pPr>
            <a:r>
              <a:rPr lang="en-GB" sz="1400" b="1" dirty="0">
                <a:solidFill>
                  <a:srgbClr val="008A5F"/>
                </a:solidFill>
              </a:rPr>
              <a:t>The Chellaston Way: Delivering Excellence</a:t>
            </a:r>
            <a:endParaRPr sz="1400" b="1" dirty="0">
              <a:solidFill>
                <a:srgbClr val="008A5F"/>
              </a:solidFill>
            </a:endParaRPr>
          </a:p>
        </p:txBody>
      </p:sp>
      <p:sp>
        <p:nvSpPr>
          <p:cNvPr id="7" name="Chord 6">
            <a:extLst>
              <a:ext uri="{FF2B5EF4-FFF2-40B4-BE49-F238E27FC236}">
                <a16:creationId xmlns:a16="http://schemas.microsoft.com/office/drawing/2014/main" id="{80F5F5B4-A8D4-4BAB-B434-DEED1FD7F39D}"/>
              </a:ext>
            </a:extLst>
          </p:cNvPr>
          <p:cNvSpPr/>
          <p:nvPr/>
        </p:nvSpPr>
        <p:spPr>
          <a:xfrm rot="6734746">
            <a:off x="286110" y="24389"/>
            <a:ext cx="1132915" cy="1136706"/>
          </a:xfrm>
          <a:prstGeom prst="chord">
            <a:avLst/>
          </a:prstGeom>
          <a:solidFill>
            <a:srgbClr val="9BCBB9"/>
          </a:solidFill>
          <a:ln>
            <a:solidFill>
              <a:srgbClr val="9BCB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6" name="Google Shape;111;p2">
            <a:extLst>
              <a:ext uri="{FF2B5EF4-FFF2-40B4-BE49-F238E27FC236}">
                <a16:creationId xmlns:a16="http://schemas.microsoft.com/office/drawing/2014/main" id="{CCD85C48-4952-4614-89B2-CFD2A6871219}"/>
              </a:ext>
            </a:extLst>
          </p:cNvPr>
          <p:cNvCxnSpPr>
            <a:cxnSpLocks/>
          </p:cNvCxnSpPr>
          <p:nvPr/>
        </p:nvCxnSpPr>
        <p:spPr>
          <a:xfrm flipH="1" flipV="1">
            <a:off x="209038" y="1492166"/>
            <a:ext cx="819662" cy="5529"/>
          </a:xfrm>
          <a:prstGeom prst="straightConnector1">
            <a:avLst/>
          </a:prstGeom>
          <a:noFill/>
          <a:ln w="57150" cap="flat" cmpd="sng">
            <a:solidFill>
              <a:srgbClr val="9BCBB9"/>
            </a:solidFill>
            <a:prstDash val="solid"/>
            <a:miter lim="800000"/>
            <a:headEnd type="none" w="sm" len="sm"/>
            <a:tailEnd type="none" w="sm" len="sm"/>
          </a:ln>
        </p:spPr>
      </p:cxnSp>
      <p:cxnSp>
        <p:nvCxnSpPr>
          <p:cNvPr id="77" name="Google Shape;111;p2">
            <a:extLst>
              <a:ext uri="{FF2B5EF4-FFF2-40B4-BE49-F238E27FC236}">
                <a16:creationId xmlns:a16="http://schemas.microsoft.com/office/drawing/2014/main" id="{4EF007C0-3E50-4E75-A98F-059E35FF1505}"/>
              </a:ext>
            </a:extLst>
          </p:cNvPr>
          <p:cNvCxnSpPr>
            <a:cxnSpLocks/>
          </p:cNvCxnSpPr>
          <p:nvPr/>
        </p:nvCxnSpPr>
        <p:spPr>
          <a:xfrm flipH="1">
            <a:off x="2319170" y="1497695"/>
            <a:ext cx="1026703" cy="0"/>
          </a:xfrm>
          <a:prstGeom prst="straightConnector1">
            <a:avLst/>
          </a:prstGeom>
          <a:noFill/>
          <a:ln w="57150" cap="flat" cmpd="sng">
            <a:solidFill>
              <a:srgbClr val="9BCBB9"/>
            </a:solidFill>
            <a:prstDash val="solid"/>
            <a:miter lim="800000"/>
            <a:headEnd type="none" w="sm" len="sm"/>
            <a:tailEnd type="none" w="sm" len="sm"/>
          </a:ln>
        </p:spPr>
      </p:cxnSp>
      <p:cxnSp>
        <p:nvCxnSpPr>
          <p:cNvPr id="78" name="Google Shape;111;p2">
            <a:extLst>
              <a:ext uri="{FF2B5EF4-FFF2-40B4-BE49-F238E27FC236}">
                <a16:creationId xmlns:a16="http://schemas.microsoft.com/office/drawing/2014/main" id="{4DE3BA85-9EC3-473F-840C-34260F857524}"/>
              </a:ext>
            </a:extLst>
          </p:cNvPr>
          <p:cNvCxnSpPr>
            <a:cxnSpLocks/>
          </p:cNvCxnSpPr>
          <p:nvPr/>
        </p:nvCxnSpPr>
        <p:spPr>
          <a:xfrm flipH="1" flipV="1">
            <a:off x="3472461" y="1492166"/>
            <a:ext cx="600290" cy="5529"/>
          </a:xfrm>
          <a:prstGeom prst="straightConnector1">
            <a:avLst/>
          </a:prstGeom>
          <a:noFill/>
          <a:ln w="57150" cap="flat" cmpd="sng">
            <a:solidFill>
              <a:srgbClr val="9BCBB9"/>
            </a:solidFill>
            <a:prstDash val="solid"/>
            <a:miter lim="800000"/>
            <a:headEnd type="none" w="sm" len="sm"/>
            <a:tailEnd type="none" w="sm" len="sm"/>
          </a:ln>
        </p:spPr>
      </p:cxnSp>
      <p:cxnSp>
        <p:nvCxnSpPr>
          <p:cNvPr id="81" name="Google Shape;111;p2">
            <a:extLst>
              <a:ext uri="{FF2B5EF4-FFF2-40B4-BE49-F238E27FC236}">
                <a16:creationId xmlns:a16="http://schemas.microsoft.com/office/drawing/2014/main" id="{0E1ACAB9-85FD-41C2-BE70-A8DAFBF830D3}"/>
              </a:ext>
            </a:extLst>
          </p:cNvPr>
          <p:cNvCxnSpPr>
            <a:cxnSpLocks/>
            <a:endCxn id="146" idx="3"/>
          </p:cNvCxnSpPr>
          <p:nvPr/>
        </p:nvCxnSpPr>
        <p:spPr>
          <a:xfrm flipH="1" flipV="1">
            <a:off x="5848675" y="1482924"/>
            <a:ext cx="705580" cy="3342"/>
          </a:xfrm>
          <a:prstGeom prst="straightConnector1">
            <a:avLst/>
          </a:prstGeom>
          <a:noFill/>
          <a:ln w="57150" cap="flat" cmpd="sng">
            <a:solidFill>
              <a:srgbClr val="9BCBB9"/>
            </a:solidFill>
            <a:prstDash val="solid"/>
            <a:miter lim="800000"/>
            <a:headEnd type="none" w="sm" len="sm"/>
            <a:tailEnd type="none" w="sm" len="sm"/>
          </a:ln>
        </p:spPr>
      </p:cxnSp>
      <p:cxnSp>
        <p:nvCxnSpPr>
          <p:cNvPr id="94" name="Google Shape;111;p2">
            <a:extLst>
              <a:ext uri="{FF2B5EF4-FFF2-40B4-BE49-F238E27FC236}">
                <a16:creationId xmlns:a16="http://schemas.microsoft.com/office/drawing/2014/main" id="{4A4F36D1-B687-4A9D-93EA-629611410A78}"/>
              </a:ext>
            </a:extLst>
          </p:cNvPr>
          <p:cNvCxnSpPr>
            <a:cxnSpLocks/>
            <a:stCxn id="60" idx="0"/>
          </p:cNvCxnSpPr>
          <p:nvPr/>
        </p:nvCxnSpPr>
        <p:spPr>
          <a:xfrm flipH="1" flipV="1">
            <a:off x="3419956" y="1497696"/>
            <a:ext cx="9044" cy="3350450"/>
          </a:xfrm>
          <a:prstGeom prst="straightConnector1">
            <a:avLst/>
          </a:prstGeom>
          <a:noFill/>
          <a:ln w="19050" cap="flat" cmpd="sng">
            <a:solidFill>
              <a:srgbClr val="9BCBB9"/>
            </a:solidFill>
            <a:prstDash val="sysDot"/>
            <a:miter lim="800000"/>
            <a:headEnd type="none" w="sm" len="sm"/>
            <a:tailEnd type="none" w="sm" len="sm"/>
          </a:ln>
        </p:spPr>
      </p:cxnSp>
      <p:sp>
        <p:nvSpPr>
          <p:cNvPr id="14" name="Oval 13">
            <a:extLst>
              <a:ext uri="{FF2B5EF4-FFF2-40B4-BE49-F238E27FC236}">
                <a16:creationId xmlns:a16="http://schemas.microsoft.com/office/drawing/2014/main" id="{2A53B551-6948-44B5-B994-D0AF95432DE8}"/>
              </a:ext>
            </a:extLst>
          </p:cNvPr>
          <p:cNvSpPr/>
          <p:nvPr/>
        </p:nvSpPr>
        <p:spPr>
          <a:xfrm>
            <a:off x="67538" y="1286699"/>
            <a:ext cx="454259" cy="411477"/>
          </a:xfrm>
          <a:prstGeom prst="ellipse">
            <a:avLst/>
          </a:prstGeom>
          <a:solidFill>
            <a:srgbClr val="000000"/>
          </a:solidFill>
          <a:ln w="57150">
            <a:solidFill>
              <a:srgbClr val="9BCB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9" name="Oval 98">
            <a:extLst>
              <a:ext uri="{FF2B5EF4-FFF2-40B4-BE49-F238E27FC236}">
                <a16:creationId xmlns:a16="http://schemas.microsoft.com/office/drawing/2014/main" id="{A783D2BA-6FBF-40E7-90AC-6C9BFE60B4BF}"/>
              </a:ext>
            </a:extLst>
          </p:cNvPr>
          <p:cNvSpPr/>
          <p:nvPr/>
        </p:nvSpPr>
        <p:spPr>
          <a:xfrm>
            <a:off x="6336203" y="1291957"/>
            <a:ext cx="454259" cy="411477"/>
          </a:xfrm>
          <a:prstGeom prst="ellipse">
            <a:avLst/>
          </a:prstGeom>
          <a:solidFill>
            <a:srgbClr val="000000"/>
          </a:solidFill>
          <a:ln w="57150">
            <a:solidFill>
              <a:srgbClr val="9BCB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1" name="Oval 100">
            <a:extLst>
              <a:ext uri="{FF2B5EF4-FFF2-40B4-BE49-F238E27FC236}">
                <a16:creationId xmlns:a16="http://schemas.microsoft.com/office/drawing/2014/main" id="{661FFA96-8087-47EE-BA58-D60DBF4763F2}"/>
              </a:ext>
            </a:extLst>
          </p:cNvPr>
          <p:cNvSpPr/>
          <p:nvPr/>
        </p:nvSpPr>
        <p:spPr>
          <a:xfrm>
            <a:off x="66200" y="5019455"/>
            <a:ext cx="454259" cy="411477"/>
          </a:xfrm>
          <a:prstGeom prst="ellipse">
            <a:avLst/>
          </a:prstGeom>
          <a:solidFill>
            <a:srgbClr val="000000"/>
          </a:solidFill>
          <a:ln w="57150">
            <a:solidFill>
              <a:srgbClr val="9BCB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2" name="Oval 101">
            <a:extLst>
              <a:ext uri="{FF2B5EF4-FFF2-40B4-BE49-F238E27FC236}">
                <a16:creationId xmlns:a16="http://schemas.microsoft.com/office/drawing/2014/main" id="{E9592C1A-804F-4A08-8150-333C9928DC81}"/>
              </a:ext>
            </a:extLst>
          </p:cNvPr>
          <p:cNvSpPr/>
          <p:nvPr/>
        </p:nvSpPr>
        <p:spPr>
          <a:xfrm>
            <a:off x="6329417" y="5055743"/>
            <a:ext cx="454259" cy="411477"/>
          </a:xfrm>
          <a:prstGeom prst="ellipse">
            <a:avLst/>
          </a:prstGeom>
          <a:solidFill>
            <a:srgbClr val="000000"/>
          </a:solidFill>
          <a:ln w="57150">
            <a:solidFill>
              <a:srgbClr val="9BCB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8" name="Picture 17" descr="A picture containing vector graphics, silhouette&#10;&#10;Description automatically generated">
            <a:extLst>
              <a:ext uri="{FF2B5EF4-FFF2-40B4-BE49-F238E27FC236}">
                <a16:creationId xmlns:a16="http://schemas.microsoft.com/office/drawing/2014/main" id="{8D146CD6-7F19-498B-88A3-CADF65D16244}"/>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513445" y="51579"/>
            <a:ext cx="678243" cy="749580"/>
          </a:xfrm>
          <a:prstGeom prst="rect">
            <a:avLst/>
          </a:prstGeom>
        </p:spPr>
      </p:pic>
      <p:sp>
        <p:nvSpPr>
          <p:cNvPr id="108" name="TextBox 107">
            <a:extLst>
              <a:ext uri="{FF2B5EF4-FFF2-40B4-BE49-F238E27FC236}">
                <a16:creationId xmlns:a16="http://schemas.microsoft.com/office/drawing/2014/main" id="{AF6D651C-3603-421B-B2D5-CAB6F45CC977}"/>
              </a:ext>
            </a:extLst>
          </p:cNvPr>
          <p:cNvSpPr txBox="1"/>
          <p:nvPr/>
        </p:nvSpPr>
        <p:spPr>
          <a:xfrm>
            <a:off x="-97228" y="865201"/>
            <a:ext cx="6554601" cy="286232"/>
          </a:xfrm>
          <a:prstGeom prst="rect">
            <a:avLst/>
          </a:prstGeom>
          <a:noFill/>
        </p:spPr>
        <p:txBody>
          <a:bodyPr wrap="square">
            <a:spAutoFit/>
          </a:bodyPr>
          <a:lstStyle/>
          <a:p>
            <a:pPr marL="0" marR="0" lvl="0" indent="0" algn="r" rtl="0">
              <a:lnSpc>
                <a:spcPct val="90000"/>
              </a:lnSpc>
              <a:spcBef>
                <a:spcPts val="0"/>
              </a:spcBef>
              <a:spcAft>
                <a:spcPts val="0"/>
              </a:spcAft>
              <a:buNone/>
            </a:pPr>
            <a:r>
              <a:rPr lang="en-GB" sz="1400" b="1" i="1" dirty="0">
                <a:solidFill>
                  <a:srgbClr val="000000"/>
                </a:solidFill>
              </a:rPr>
              <a:t>The Chellaston way is rooted in four evidence driven approaches to create habits of</a:t>
            </a:r>
          </a:p>
        </p:txBody>
      </p:sp>
      <p:sp>
        <p:nvSpPr>
          <p:cNvPr id="109" name="Google Shape;105;p2">
            <a:extLst>
              <a:ext uri="{FF2B5EF4-FFF2-40B4-BE49-F238E27FC236}">
                <a16:creationId xmlns:a16="http://schemas.microsoft.com/office/drawing/2014/main" id="{F1CF12E2-0AD5-4D1D-B9FC-4F0CC72EFEE6}"/>
              </a:ext>
            </a:extLst>
          </p:cNvPr>
          <p:cNvSpPr txBox="1"/>
          <p:nvPr/>
        </p:nvSpPr>
        <p:spPr>
          <a:xfrm>
            <a:off x="751521" y="1358313"/>
            <a:ext cx="1577172" cy="286192"/>
          </a:xfrm>
          <a:prstGeom prst="rect">
            <a:avLst/>
          </a:prstGeom>
          <a:noFill/>
          <a:ln>
            <a:noFill/>
          </a:ln>
        </p:spPr>
        <p:txBody>
          <a:bodyPr spcFirstLastPara="1" wrap="square" lIns="91425" tIns="45700" rIns="91425" bIns="45700" anchor="t" anchorCtr="0">
            <a:spAutoFit/>
          </a:bodyPr>
          <a:lstStyle/>
          <a:p>
            <a:pPr marL="0" marR="0" lvl="0" indent="0" algn="r" rtl="0">
              <a:lnSpc>
                <a:spcPct val="90000"/>
              </a:lnSpc>
              <a:spcBef>
                <a:spcPts val="0"/>
              </a:spcBef>
              <a:spcAft>
                <a:spcPts val="0"/>
              </a:spcAft>
              <a:buNone/>
            </a:pPr>
            <a:r>
              <a:rPr lang="en-GB" sz="1400" b="1" dirty="0">
                <a:solidFill>
                  <a:srgbClr val="000000"/>
                </a:solidFill>
              </a:rPr>
              <a:t>Meet and greet</a:t>
            </a:r>
            <a:endParaRPr sz="1400" b="1" dirty="0">
              <a:solidFill>
                <a:srgbClr val="000000"/>
              </a:solidFill>
            </a:endParaRPr>
          </a:p>
        </p:txBody>
      </p:sp>
      <p:sp>
        <p:nvSpPr>
          <p:cNvPr id="110" name="TextBox 109">
            <a:extLst>
              <a:ext uri="{FF2B5EF4-FFF2-40B4-BE49-F238E27FC236}">
                <a16:creationId xmlns:a16="http://schemas.microsoft.com/office/drawing/2014/main" id="{2C7453A3-4380-474B-9745-5F1360B4292B}"/>
              </a:ext>
            </a:extLst>
          </p:cNvPr>
          <p:cNvSpPr txBox="1"/>
          <p:nvPr/>
        </p:nvSpPr>
        <p:spPr>
          <a:xfrm>
            <a:off x="4597157" y="1047786"/>
            <a:ext cx="2433351" cy="307777"/>
          </a:xfrm>
          <a:prstGeom prst="rect">
            <a:avLst/>
          </a:prstGeom>
          <a:noFill/>
        </p:spPr>
        <p:txBody>
          <a:bodyPr wrap="square">
            <a:spAutoFit/>
          </a:bodyPr>
          <a:lstStyle/>
          <a:p>
            <a:r>
              <a:rPr lang="en-GB" sz="1400" b="1" i="1" dirty="0">
                <a:solidFill>
                  <a:srgbClr val="000000"/>
                </a:solidFill>
              </a:rPr>
              <a:t>Excellence for Learning</a:t>
            </a:r>
            <a:endParaRPr lang="en-GB" sz="2000" dirty="0"/>
          </a:p>
        </p:txBody>
      </p:sp>
      <p:sp>
        <p:nvSpPr>
          <p:cNvPr id="112" name="Google Shape;105;p2">
            <a:extLst>
              <a:ext uri="{FF2B5EF4-FFF2-40B4-BE49-F238E27FC236}">
                <a16:creationId xmlns:a16="http://schemas.microsoft.com/office/drawing/2014/main" id="{3E2A7565-5AD4-4E88-83B1-872160FFD140}"/>
              </a:ext>
            </a:extLst>
          </p:cNvPr>
          <p:cNvSpPr txBox="1"/>
          <p:nvPr/>
        </p:nvSpPr>
        <p:spPr>
          <a:xfrm>
            <a:off x="184893" y="1346852"/>
            <a:ext cx="112775" cy="286192"/>
          </a:xfrm>
          <a:prstGeom prst="rect">
            <a:avLst/>
          </a:prstGeom>
          <a:noFill/>
          <a:ln>
            <a:noFill/>
          </a:ln>
        </p:spPr>
        <p:txBody>
          <a:bodyPr spcFirstLastPara="1" wrap="square" lIns="91425" tIns="45700" rIns="91425" bIns="45700" anchor="t" anchorCtr="0">
            <a:spAutoFit/>
          </a:bodyPr>
          <a:lstStyle/>
          <a:p>
            <a:pPr marL="0" marR="0" lvl="0" indent="0" algn="r" rtl="0">
              <a:lnSpc>
                <a:spcPct val="90000"/>
              </a:lnSpc>
              <a:spcBef>
                <a:spcPts val="0"/>
              </a:spcBef>
              <a:spcAft>
                <a:spcPts val="0"/>
              </a:spcAft>
              <a:buNone/>
            </a:pPr>
            <a:r>
              <a:rPr lang="en-GB" sz="1400" b="1" dirty="0">
                <a:solidFill>
                  <a:srgbClr val="9BCBB9"/>
                </a:solidFill>
              </a:rPr>
              <a:t>1</a:t>
            </a:r>
            <a:endParaRPr sz="1400" b="1" dirty="0">
              <a:solidFill>
                <a:srgbClr val="9BCBB9"/>
              </a:solidFill>
            </a:endParaRPr>
          </a:p>
        </p:txBody>
      </p:sp>
      <p:sp>
        <p:nvSpPr>
          <p:cNvPr id="113" name="Google Shape;105;p2">
            <a:extLst>
              <a:ext uri="{FF2B5EF4-FFF2-40B4-BE49-F238E27FC236}">
                <a16:creationId xmlns:a16="http://schemas.microsoft.com/office/drawing/2014/main" id="{61DA26E8-8AAC-4FF2-B587-31CC003A1829}"/>
              </a:ext>
            </a:extLst>
          </p:cNvPr>
          <p:cNvSpPr txBox="1"/>
          <p:nvPr/>
        </p:nvSpPr>
        <p:spPr>
          <a:xfrm>
            <a:off x="201874" y="5082096"/>
            <a:ext cx="112775" cy="286192"/>
          </a:xfrm>
          <a:prstGeom prst="rect">
            <a:avLst/>
          </a:prstGeom>
          <a:noFill/>
          <a:ln>
            <a:noFill/>
          </a:ln>
        </p:spPr>
        <p:txBody>
          <a:bodyPr spcFirstLastPara="1" wrap="square" lIns="91425" tIns="45700" rIns="91425" bIns="45700" anchor="t" anchorCtr="0">
            <a:spAutoFit/>
          </a:bodyPr>
          <a:lstStyle/>
          <a:p>
            <a:pPr marL="0" marR="0" lvl="0" indent="0" algn="r" rtl="0">
              <a:lnSpc>
                <a:spcPct val="90000"/>
              </a:lnSpc>
              <a:spcBef>
                <a:spcPts val="0"/>
              </a:spcBef>
              <a:spcAft>
                <a:spcPts val="0"/>
              </a:spcAft>
              <a:buNone/>
            </a:pPr>
            <a:r>
              <a:rPr lang="en-GB" sz="1400" b="1" dirty="0">
                <a:solidFill>
                  <a:srgbClr val="9BCBB9"/>
                </a:solidFill>
              </a:rPr>
              <a:t>3</a:t>
            </a:r>
            <a:endParaRPr sz="1400" b="1" dirty="0">
              <a:solidFill>
                <a:srgbClr val="9BCBB9"/>
              </a:solidFill>
            </a:endParaRPr>
          </a:p>
        </p:txBody>
      </p:sp>
      <p:sp>
        <p:nvSpPr>
          <p:cNvPr id="114" name="Google Shape;105;p2">
            <a:extLst>
              <a:ext uri="{FF2B5EF4-FFF2-40B4-BE49-F238E27FC236}">
                <a16:creationId xmlns:a16="http://schemas.microsoft.com/office/drawing/2014/main" id="{D2A8929C-A795-46CB-A29E-B8B48D7C07C3}"/>
              </a:ext>
            </a:extLst>
          </p:cNvPr>
          <p:cNvSpPr txBox="1"/>
          <p:nvPr/>
        </p:nvSpPr>
        <p:spPr>
          <a:xfrm>
            <a:off x="6432232" y="1345036"/>
            <a:ext cx="216731" cy="286192"/>
          </a:xfrm>
          <a:prstGeom prst="rect">
            <a:avLst/>
          </a:prstGeom>
          <a:noFill/>
          <a:ln>
            <a:noFill/>
          </a:ln>
        </p:spPr>
        <p:txBody>
          <a:bodyPr spcFirstLastPara="1" wrap="square" lIns="91425" tIns="45700" rIns="91425" bIns="45700" anchor="t" anchorCtr="0">
            <a:spAutoFit/>
          </a:bodyPr>
          <a:lstStyle/>
          <a:p>
            <a:pPr marL="0" marR="0" lvl="0" indent="0" algn="r" rtl="0">
              <a:lnSpc>
                <a:spcPct val="90000"/>
              </a:lnSpc>
              <a:spcBef>
                <a:spcPts val="0"/>
              </a:spcBef>
              <a:spcAft>
                <a:spcPts val="0"/>
              </a:spcAft>
              <a:buNone/>
            </a:pPr>
            <a:r>
              <a:rPr lang="en-GB" sz="1400" b="1" dirty="0">
                <a:solidFill>
                  <a:srgbClr val="9BCBB9"/>
                </a:solidFill>
              </a:rPr>
              <a:t>2</a:t>
            </a:r>
            <a:endParaRPr sz="1400" b="1" dirty="0">
              <a:solidFill>
                <a:srgbClr val="9BCBB9"/>
              </a:solidFill>
            </a:endParaRPr>
          </a:p>
        </p:txBody>
      </p:sp>
      <p:sp>
        <p:nvSpPr>
          <p:cNvPr id="115" name="Google Shape;105;p2">
            <a:extLst>
              <a:ext uri="{FF2B5EF4-FFF2-40B4-BE49-F238E27FC236}">
                <a16:creationId xmlns:a16="http://schemas.microsoft.com/office/drawing/2014/main" id="{E9B6B1FF-DC18-4AC1-8D77-3178B094B154}"/>
              </a:ext>
            </a:extLst>
          </p:cNvPr>
          <p:cNvSpPr txBox="1"/>
          <p:nvPr/>
        </p:nvSpPr>
        <p:spPr>
          <a:xfrm>
            <a:off x="6457272" y="5128175"/>
            <a:ext cx="112775" cy="286192"/>
          </a:xfrm>
          <a:prstGeom prst="rect">
            <a:avLst/>
          </a:prstGeom>
          <a:noFill/>
          <a:ln>
            <a:noFill/>
          </a:ln>
        </p:spPr>
        <p:txBody>
          <a:bodyPr spcFirstLastPara="1" wrap="square" lIns="91425" tIns="45700" rIns="91425" bIns="45700" anchor="t" anchorCtr="0">
            <a:spAutoFit/>
          </a:bodyPr>
          <a:lstStyle/>
          <a:p>
            <a:pPr marL="0" marR="0" lvl="0" indent="0" algn="r" rtl="0">
              <a:lnSpc>
                <a:spcPct val="90000"/>
              </a:lnSpc>
              <a:spcBef>
                <a:spcPts val="0"/>
              </a:spcBef>
              <a:spcAft>
                <a:spcPts val="0"/>
              </a:spcAft>
              <a:buNone/>
            </a:pPr>
            <a:r>
              <a:rPr lang="en-GB" sz="1400" b="1" dirty="0">
                <a:solidFill>
                  <a:srgbClr val="9BCBB9"/>
                </a:solidFill>
              </a:rPr>
              <a:t>4</a:t>
            </a:r>
            <a:endParaRPr sz="1400" b="1" dirty="0">
              <a:solidFill>
                <a:srgbClr val="9BCBB9"/>
              </a:solidFill>
            </a:endParaRPr>
          </a:p>
        </p:txBody>
      </p:sp>
      <p:cxnSp>
        <p:nvCxnSpPr>
          <p:cNvPr id="116" name="Google Shape;111;p2">
            <a:extLst>
              <a:ext uri="{FF2B5EF4-FFF2-40B4-BE49-F238E27FC236}">
                <a16:creationId xmlns:a16="http://schemas.microsoft.com/office/drawing/2014/main" id="{E5D82926-E506-4E6C-AA8B-6CC89D759158}"/>
              </a:ext>
            </a:extLst>
          </p:cNvPr>
          <p:cNvCxnSpPr>
            <a:cxnSpLocks/>
          </p:cNvCxnSpPr>
          <p:nvPr/>
        </p:nvCxnSpPr>
        <p:spPr>
          <a:xfrm flipH="1">
            <a:off x="238125" y="3394789"/>
            <a:ext cx="2619970" cy="537717"/>
          </a:xfrm>
          <a:prstGeom prst="straightConnector1">
            <a:avLst/>
          </a:prstGeom>
          <a:noFill/>
          <a:ln w="19050" cap="flat" cmpd="sng">
            <a:solidFill>
              <a:srgbClr val="9BCBB9"/>
            </a:solidFill>
            <a:prstDash val="solid"/>
            <a:miter lim="800000"/>
            <a:headEnd type="none" w="sm" len="sm"/>
            <a:tailEnd type="none" w="sm" len="sm"/>
          </a:ln>
        </p:spPr>
      </p:cxnSp>
      <p:cxnSp>
        <p:nvCxnSpPr>
          <p:cNvPr id="118" name="Google Shape;111;p2">
            <a:extLst>
              <a:ext uri="{FF2B5EF4-FFF2-40B4-BE49-F238E27FC236}">
                <a16:creationId xmlns:a16="http://schemas.microsoft.com/office/drawing/2014/main" id="{F231709E-EBB6-44D2-8A2A-FD3157AC6E48}"/>
              </a:ext>
            </a:extLst>
          </p:cNvPr>
          <p:cNvCxnSpPr>
            <a:cxnSpLocks/>
          </p:cNvCxnSpPr>
          <p:nvPr/>
        </p:nvCxnSpPr>
        <p:spPr>
          <a:xfrm>
            <a:off x="1849879" y="3750110"/>
            <a:ext cx="0" cy="1255382"/>
          </a:xfrm>
          <a:prstGeom prst="straightConnector1">
            <a:avLst/>
          </a:prstGeom>
          <a:noFill/>
          <a:ln w="19050" cap="flat" cmpd="sng">
            <a:solidFill>
              <a:srgbClr val="9BCBB9"/>
            </a:solidFill>
            <a:prstDash val="solid"/>
            <a:miter lim="800000"/>
            <a:headEnd type="none" w="sm" len="sm"/>
            <a:tailEnd type="none" w="sm" len="sm"/>
          </a:ln>
        </p:spPr>
      </p:cxnSp>
      <p:cxnSp>
        <p:nvCxnSpPr>
          <p:cNvPr id="119" name="Google Shape;111;p2">
            <a:extLst>
              <a:ext uri="{FF2B5EF4-FFF2-40B4-BE49-F238E27FC236}">
                <a16:creationId xmlns:a16="http://schemas.microsoft.com/office/drawing/2014/main" id="{A6AF31AF-FC42-497A-8870-BD00C18FBAD5}"/>
              </a:ext>
            </a:extLst>
          </p:cNvPr>
          <p:cNvCxnSpPr>
            <a:cxnSpLocks/>
          </p:cNvCxnSpPr>
          <p:nvPr/>
        </p:nvCxnSpPr>
        <p:spPr>
          <a:xfrm flipH="1">
            <a:off x="1847418" y="3578954"/>
            <a:ext cx="836430" cy="177758"/>
          </a:xfrm>
          <a:prstGeom prst="straightConnector1">
            <a:avLst/>
          </a:prstGeom>
          <a:noFill/>
          <a:ln w="19050" cap="flat" cmpd="sng">
            <a:solidFill>
              <a:srgbClr val="9BCBB9"/>
            </a:solidFill>
            <a:prstDash val="solid"/>
            <a:miter lim="800000"/>
            <a:headEnd type="none" w="sm" len="sm"/>
            <a:tailEnd type="none" w="sm" len="sm"/>
          </a:ln>
        </p:spPr>
      </p:cxnSp>
      <p:cxnSp>
        <p:nvCxnSpPr>
          <p:cNvPr id="120" name="Google Shape;111;p2">
            <a:extLst>
              <a:ext uri="{FF2B5EF4-FFF2-40B4-BE49-F238E27FC236}">
                <a16:creationId xmlns:a16="http://schemas.microsoft.com/office/drawing/2014/main" id="{10A13D5E-FB2D-44BB-8866-DFDE12A0BEAA}"/>
              </a:ext>
            </a:extLst>
          </p:cNvPr>
          <p:cNvCxnSpPr>
            <a:cxnSpLocks/>
          </p:cNvCxnSpPr>
          <p:nvPr/>
        </p:nvCxnSpPr>
        <p:spPr>
          <a:xfrm>
            <a:off x="2675696" y="3584627"/>
            <a:ext cx="0" cy="1588693"/>
          </a:xfrm>
          <a:prstGeom prst="straightConnector1">
            <a:avLst/>
          </a:prstGeom>
          <a:noFill/>
          <a:ln w="19050" cap="flat" cmpd="sng">
            <a:solidFill>
              <a:srgbClr val="9BCBB9"/>
            </a:solidFill>
            <a:prstDash val="solid"/>
            <a:miter lim="800000"/>
            <a:headEnd type="none" w="sm" len="sm"/>
            <a:tailEnd type="none" w="sm" len="sm"/>
          </a:ln>
        </p:spPr>
      </p:cxnSp>
      <p:sp>
        <p:nvSpPr>
          <p:cNvPr id="138" name="Google Shape;105;p2">
            <a:extLst>
              <a:ext uri="{FF2B5EF4-FFF2-40B4-BE49-F238E27FC236}">
                <a16:creationId xmlns:a16="http://schemas.microsoft.com/office/drawing/2014/main" id="{641F1BA6-3072-42BC-9F98-2954F657B85F}"/>
              </a:ext>
            </a:extLst>
          </p:cNvPr>
          <p:cNvSpPr txBox="1"/>
          <p:nvPr/>
        </p:nvSpPr>
        <p:spPr>
          <a:xfrm>
            <a:off x="-19653" y="1700687"/>
            <a:ext cx="3492114" cy="1089489"/>
          </a:xfrm>
          <a:prstGeom prst="rect">
            <a:avLst/>
          </a:prstGeom>
          <a:noFill/>
          <a:ln>
            <a:noFill/>
          </a:ln>
        </p:spPr>
        <p:txBody>
          <a:bodyPr spcFirstLastPara="1" wrap="square" lIns="91425" tIns="45700" rIns="91425" bIns="45700" anchor="t" anchorCtr="0">
            <a:spAutoFit/>
          </a:bodyPr>
          <a:lstStyle/>
          <a:p>
            <a:pPr marL="0" marR="0" lvl="0" indent="0" rtl="0">
              <a:lnSpc>
                <a:spcPct val="90000"/>
              </a:lnSpc>
              <a:spcBef>
                <a:spcPts val="0"/>
              </a:spcBef>
              <a:spcAft>
                <a:spcPts val="0"/>
              </a:spcAft>
              <a:buNone/>
            </a:pPr>
            <a:r>
              <a:rPr lang="en-GB" sz="1200" b="1" i="1" dirty="0">
                <a:solidFill>
                  <a:srgbClr val="FF0000"/>
                </a:solidFill>
              </a:rPr>
              <a:t>Pupils meet their teacher and line up outside the changing room before their core PE lessons.</a:t>
            </a:r>
          </a:p>
          <a:p>
            <a:pPr marL="0" marR="0" lvl="0" indent="0" rtl="0">
              <a:lnSpc>
                <a:spcPct val="90000"/>
              </a:lnSpc>
              <a:spcBef>
                <a:spcPts val="0"/>
              </a:spcBef>
              <a:spcAft>
                <a:spcPts val="0"/>
              </a:spcAft>
              <a:buNone/>
            </a:pPr>
            <a:endParaRPr lang="en-GB" sz="1200" b="1" i="1" dirty="0">
              <a:solidFill>
                <a:srgbClr val="FF0000"/>
              </a:solidFill>
            </a:endParaRPr>
          </a:p>
          <a:p>
            <a:pPr marL="0" marR="0" lvl="0" indent="0" rtl="0">
              <a:lnSpc>
                <a:spcPct val="90000"/>
              </a:lnSpc>
              <a:spcBef>
                <a:spcPts val="0"/>
              </a:spcBef>
              <a:spcAft>
                <a:spcPts val="0"/>
              </a:spcAft>
              <a:buNone/>
            </a:pPr>
            <a:r>
              <a:rPr lang="en-GB" sz="1200" b="1" i="1" dirty="0">
                <a:solidFill>
                  <a:srgbClr val="FF0000"/>
                </a:solidFill>
              </a:rPr>
              <a:t>Pupils line up outside of the classroom for theory lessons and staff welcome pupils in once their uniform is smart.</a:t>
            </a:r>
          </a:p>
        </p:txBody>
      </p:sp>
      <p:sp>
        <p:nvSpPr>
          <p:cNvPr id="139" name="Google Shape;105;p2">
            <a:extLst>
              <a:ext uri="{FF2B5EF4-FFF2-40B4-BE49-F238E27FC236}">
                <a16:creationId xmlns:a16="http://schemas.microsoft.com/office/drawing/2014/main" id="{98AAFE29-0441-45F4-9F47-F194B982A67E}"/>
              </a:ext>
            </a:extLst>
          </p:cNvPr>
          <p:cNvSpPr txBox="1"/>
          <p:nvPr/>
        </p:nvSpPr>
        <p:spPr>
          <a:xfrm>
            <a:off x="-25477" y="2871103"/>
            <a:ext cx="3492114" cy="757090"/>
          </a:xfrm>
          <a:prstGeom prst="rect">
            <a:avLst/>
          </a:prstGeom>
          <a:noFill/>
          <a:ln>
            <a:noFill/>
          </a:ln>
        </p:spPr>
        <p:txBody>
          <a:bodyPr spcFirstLastPara="1" wrap="square" lIns="91425" tIns="45700" rIns="91425" bIns="45700" anchor="t" anchorCtr="0">
            <a:spAutoFit/>
          </a:bodyPr>
          <a:lstStyle/>
          <a:p>
            <a:pPr marL="0" marR="0" lvl="0" indent="0" rtl="0">
              <a:lnSpc>
                <a:spcPct val="90000"/>
              </a:lnSpc>
              <a:spcBef>
                <a:spcPts val="0"/>
              </a:spcBef>
              <a:spcAft>
                <a:spcPts val="0"/>
              </a:spcAft>
              <a:buNone/>
            </a:pPr>
            <a:r>
              <a:rPr lang="en-GB" sz="1200" b="1" dirty="0">
                <a:solidFill>
                  <a:srgbClr val="000000"/>
                </a:solidFill>
              </a:rPr>
              <a:t>Impact: </a:t>
            </a:r>
            <a:r>
              <a:rPr lang="en-GB" sz="1200" dirty="0">
                <a:solidFill>
                  <a:srgbClr val="000000"/>
                </a:solidFill>
              </a:rPr>
              <a:t>Ensures a smooth transition to learning and creates positive relationships. Routines help free up working memory for students to focus on deepening their understanding. </a:t>
            </a:r>
          </a:p>
        </p:txBody>
      </p:sp>
      <p:sp>
        <p:nvSpPr>
          <p:cNvPr id="146" name="Google Shape;105;p2">
            <a:extLst>
              <a:ext uri="{FF2B5EF4-FFF2-40B4-BE49-F238E27FC236}">
                <a16:creationId xmlns:a16="http://schemas.microsoft.com/office/drawing/2014/main" id="{E3147375-88F0-4A9E-B9AD-C12122134D5C}"/>
              </a:ext>
            </a:extLst>
          </p:cNvPr>
          <p:cNvSpPr txBox="1"/>
          <p:nvPr/>
        </p:nvSpPr>
        <p:spPr>
          <a:xfrm>
            <a:off x="3993236" y="1339828"/>
            <a:ext cx="1855439" cy="286192"/>
          </a:xfrm>
          <a:prstGeom prst="rect">
            <a:avLst/>
          </a:prstGeom>
          <a:noFill/>
          <a:ln>
            <a:noFill/>
          </a:ln>
        </p:spPr>
        <p:txBody>
          <a:bodyPr spcFirstLastPara="1" wrap="square" lIns="91425" tIns="45700" rIns="91425" bIns="45700" anchor="t" anchorCtr="0">
            <a:spAutoFit/>
          </a:bodyPr>
          <a:lstStyle/>
          <a:p>
            <a:pPr marL="0" marR="0" lvl="0" indent="0" algn="r" rtl="0">
              <a:lnSpc>
                <a:spcPct val="90000"/>
              </a:lnSpc>
              <a:spcBef>
                <a:spcPts val="0"/>
              </a:spcBef>
              <a:spcAft>
                <a:spcPts val="0"/>
              </a:spcAft>
              <a:buNone/>
            </a:pPr>
            <a:r>
              <a:rPr lang="en-GB" sz="1400" b="1" dirty="0">
                <a:solidFill>
                  <a:srgbClr val="000000"/>
                </a:solidFill>
              </a:rPr>
              <a:t>Language for learning </a:t>
            </a:r>
            <a:endParaRPr sz="1400" b="1" dirty="0">
              <a:solidFill>
                <a:srgbClr val="000000"/>
              </a:solidFill>
            </a:endParaRPr>
          </a:p>
        </p:txBody>
      </p:sp>
      <p:sp>
        <p:nvSpPr>
          <p:cNvPr id="154" name="TextBox 153">
            <a:extLst>
              <a:ext uri="{FF2B5EF4-FFF2-40B4-BE49-F238E27FC236}">
                <a16:creationId xmlns:a16="http://schemas.microsoft.com/office/drawing/2014/main" id="{021E2E90-CB66-46FC-8D90-5495B2887014}"/>
              </a:ext>
            </a:extLst>
          </p:cNvPr>
          <p:cNvSpPr txBox="1"/>
          <p:nvPr/>
        </p:nvSpPr>
        <p:spPr>
          <a:xfrm>
            <a:off x="3465024" y="1676284"/>
            <a:ext cx="3392976" cy="1569532"/>
          </a:xfrm>
          <a:prstGeom prst="rect">
            <a:avLst/>
          </a:prstGeom>
          <a:noFill/>
        </p:spPr>
        <p:txBody>
          <a:bodyPr wrap="square">
            <a:spAutoFit/>
          </a:bodyPr>
          <a:lstStyle/>
          <a:p>
            <a:pPr algn="r">
              <a:lnSpc>
                <a:spcPct val="107000"/>
              </a:lnSpc>
              <a:spcAft>
                <a:spcPts val="800"/>
              </a:spcAft>
            </a:pPr>
            <a:r>
              <a:rPr lang="en-GB" sz="1200" b="1" i="1" dirty="0">
                <a:solidFill>
                  <a:srgbClr val="FF0000"/>
                </a:solidFill>
                <a:ea typeface="Calibri" panose="020F0502020204030204" pitchFamily="34" charset="0"/>
                <a:cs typeface="Times New Roman" panose="02020603050405020304" pitchFamily="18" charset="0"/>
              </a:rPr>
              <a:t>Key Stage 3 pupils will have a ‘Literacy focus’ in every lesson to discuss as a ‘Do Now’ and Key Stage 4 pupils have organisational roles to establish as a ‘Do Now’.</a:t>
            </a:r>
          </a:p>
          <a:p>
            <a:pPr algn="r">
              <a:lnSpc>
                <a:spcPct val="107000"/>
              </a:lnSpc>
              <a:spcAft>
                <a:spcPts val="800"/>
              </a:spcAft>
            </a:pPr>
            <a:r>
              <a:rPr lang="en-GB" sz="1200" b="1" i="1" dirty="0">
                <a:solidFill>
                  <a:srgbClr val="FF0000"/>
                </a:solidFill>
                <a:ea typeface="Calibri" panose="020F0502020204030204" pitchFamily="34" charset="0"/>
                <a:cs typeface="Times New Roman" panose="02020603050405020304" pitchFamily="18" charset="0"/>
              </a:rPr>
              <a:t>Teachers refer to the lesson concept, school values and ‘Head, Heart and Hands’ in lesson to ensure consistency in language across the department.</a:t>
            </a:r>
            <a:endParaRPr lang="en-GB" sz="1200" b="1" i="1" dirty="0">
              <a:solidFill>
                <a:srgbClr val="FF0000"/>
              </a:solidFill>
              <a:effectLst/>
              <a:ea typeface="Calibri" panose="020F0502020204030204" pitchFamily="34" charset="0"/>
              <a:cs typeface="Times New Roman" panose="02020603050405020304" pitchFamily="18" charset="0"/>
            </a:endParaRPr>
          </a:p>
        </p:txBody>
      </p:sp>
      <p:sp>
        <p:nvSpPr>
          <p:cNvPr id="158" name="Google Shape;105;p2">
            <a:extLst>
              <a:ext uri="{FF2B5EF4-FFF2-40B4-BE49-F238E27FC236}">
                <a16:creationId xmlns:a16="http://schemas.microsoft.com/office/drawing/2014/main" id="{A9460DD3-298E-4148-B55D-D6918F759051}"/>
              </a:ext>
            </a:extLst>
          </p:cNvPr>
          <p:cNvSpPr txBox="1"/>
          <p:nvPr/>
        </p:nvSpPr>
        <p:spPr>
          <a:xfrm>
            <a:off x="950028" y="5101703"/>
            <a:ext cx="943069" cy="286192"/>
          </a:xfrm>
          <a:prstGeom prst="rect">
            <a:avLst/>
          </a:prstGeom>
          <a:noFill/>
          <a:ln>
            <a:noFill/>
          </a:ln>
        </p:spPr>
        <p:txBody>
          <a:bodyPr spcFirstLastPara="1" wrap="square" lIns="91425" tIns="45700" rIns="91425" bIns="45700" anchor="t" anchorCtr="0">
            <a:spAutoFit/>
          </a:bodyPr>
          <a:lstStyle/>
          <a:p>
            <a:pPr marL="0" marR="0" lvl="0" indent="0" algn="r" rtl="0">
              <a:lnSpc>
                <a:spcPct val="90000"/>
              </a:lnSpc>
              <a:spcBef>
                <a:spcPts val="0"/>
              </a:spcBef>
              <a:spcAft>
                <a:spcPts val="0"/>
              </a:spcAft>
              <a:buNone/>
            </a:pPr>
            <a:r>
              <a:rPr lang="en-GB" sz="1400" b="1" dirty="0">
                <a:solidFill>
                  <a:srgbClr val="000000"/>
                </a:solidFill>
              </a:rPr>
              <a:t>Rigour </a:t>
            </a:r>
            <a:endParaRPr sz="1400" b="1" dirty="0">
              <a:solidFill>
                <a:srgbClr val="000000"/>
              </a:solidFill>
            </a:endParaRPr>
          </a:p>
        </p:txBody>
      </p:sp>
      <p:sp>
        <p:nvSpPr>
          <p:cNvPr id="162" name="TextBox 161">
            <a:extLst>
              <a:ext uri="{FF2B5EF4-FFF2-40B4-BE49-F238E27FC236}">
                <a16:creationId xmlns:a16="http://schemas.microsoft.com/office/drawing/2014/main" id="{C8C254E6-B936-47C1-AECC-D91374F3AD6E}"/>
              </a:ext>
            </a:extLst>
          </p:cNvPr>
          <p:cNvSpPr txBox="1"/>
          <p:nvPr/>
        </p:nvSpPr>
        <p:spPr>
          <a:xfrm>
            <a:off x="3447826" y="3228692"/>
            <a:ext cx="3492114" cy="465833"/>
          </a:xfrm>
          <a:prstGeom prst="rect">
            <a:avLst/>
          </a:prstGeom>
          <a:noFill/>
        </p:spPr>
        <p:txBody>
          <a:bodyPr wrap="square">
            <a:spAutoFit/>
          </a:bodyPr>
          <a:lstStyle/>
          <a:p>
            <a:pPr algn="r" eaLnBrk="1" hangingPunct="1">
              <a:lnSpc>
                <a:spcPct val="103000"/>
              </a:lnSpc>
            </a:pPr>
            <a:r>
              <a:rPr lang="en-US" altLang="en-US" sz="1200" b="1" dirty="0">
                <a:cs typeface="Calibri" panose="020F0502020204030204" pitchFamily="34" charset="0"/>
              </a:rPr>
              <a:t>Impact: </a:t>
            </a:r>
            <a:r>
              <a:rPr lang="en-US" altLang="en-US" sz="1200" dirty="0">
                <a:cs typeface="Calibri" panose="020F0502020204030204" pitchFamily="34" charset="0"/>
              </a:rPr>
              <a:t>Our</a:t>
            </a:r>
            <a:r>
              <a:rPr lang="en-US" altLang="en-US" sz="1200" b="1" dirty="0">
                <a:cs typeface="Calibri" panose="020F0502020204030204" pitchFamily="34" charset="0"/>
              </a:rPr>
              <a:t> </a:t>
            </a:r>
            <a:r>
              <a:rPr lang="en-US" sz="1200" dirty="0"/>
              <a:t>seven evidence-driven pedagogical approaches helps reduce a student’s cognitive load. </a:t>
            </a:r>
          </a:p>
        </p:txBody>
      </p:sp>
      <p:sp>
        <p:nvSpPr>
          <p:cNvPr id="172" name="TextBox 171">
            <a:extLst>
              <a:ext uri="{FF2B5EF4-FFF2-40B4-BE49-F238E27FC236}">
                <a16:creationId xmlns:a16="http://schemas.microsoft.com/office/drawing/2014/main" id="{8D9C5164-4171-4A2C-B363-79B4105F13E8}"/>
              </a:ext>
            </a:extLst>
          </p:cNvPr>
          <p:cNvSpPr txBox="1"/>
          <p:nvPr/>
        </p:nvSpPr>
        <p:spPr>
          <a:xfrm>
            <a:off x="-4465" y="5480699"/>
            <a:ext cx="3266207" cy="1071704"/>
          </a:xfrm>
          <a:prstGeom prst="rect">
            <a:avLst/>
          </a:prstGeom>
          <a:noFill/>
        </p:spPr>
        <p:txBody>
          <a:bodyPr wrap="square">
            <a:spAutoFit/>
          </a:bodyPr>
          <a:lstStyle/>
          <a:p>
            <a:pPr>
              <a:lnSpc>
                <a:spcPct val="107000"/>
              </a:lnSpc>
              <a:spcAft>
                <a:spcPts val="800"/>
              </a:spcAft>
            </a:pPr>
            <a:r>
              <a:rPr lang="en-GB" sz="1200" b="1" i="1" dirty="0">
                <a:solidFill>
                  <a:srgbClr val="FF0000"/>
                </a:solidFill>
                <a:ea typeface="Calibri" panose="020F0502020204030204" pitchFamily="34" charset="0"/>
                <a:cs typeface="Times New Roman" panose="02020603050405020304" pitchFamily="18" charset="0"/>
              </a:rPr>
              <a:t>Staff are asked to know all of their students ensuring that lessons cater to their learning. Understanding a student’s context will inform effective responses to behaviour and help build better relationships.</a:t>
            </a:r>
            <a:endParaRPr lang="en-GB" sz="1200" b="1" i="1" dirty="0">
              <a:solidFill>
                <a:srgbClr val="FF0000"/>
              </a:solidFill>
              <a:effectLst/>
              <a:ea typeface="Calibri" panose="020F0502020204030204" pitchFamily="34" charset="0"/>
              <a:cs typeface="Times New Roman" panose="02020603050405020304" pitchFamily="18" charset="0"/>
            </a:endParaRPr>
          </a:p>
        </p:txBody>
      </p:sp>
      <p:sp>
        <p:nvSpPr>
          <p:cNvPr id="176" name="Google Shape;105;p2">
            <a:extLst>
              <a:ext uri="{FF2B5EF4-FFF2-40B4-BE49-F238E27FC236}">
                <a16:creationId xmlns:a16="http://schemas.microsoft.com/office/drawing/2014/main" id="{8AE95438-9DC9-4038-9758-0882B6879D85}"/>
              </a:ext>
            </a:extLst>
          </p:cNvPr>
          <p:cNvSpPr txBox="1"/>
          <p:nvPr/>
        </p:nvSpPr>
        <p:spPr>
          <a:xfrm>
            <a:off x="4750669" y="5122374"/>
            <a:ext cx="943069" cy="286192"/>
          </a:xfrm>
          <a:prstGeom prst="rect">
            <a:avLst/>
          </a:prstGeom>
          <a:noFill/>
          <a:ln>
            <a:noFill/>
          </a:ln>
        </p:spPr>
        <p:txBody>
          <a:bodyPr spcFirstLastPara="1" wrap="square" lIns="91425" tIns="45700" rIns="91425" bIns="45700" anchor="t" anchorCtr="0">
            <a:spAutoFit/>
          </a:bodyPr>
          <a:lstStyle/>
          <a:p>
            <a:pPr marL="0" marR="0" lvl="0" indent="0" algn="r" rtl="0">
              <a:lnSpc>
                <a:spcPct val="90000"/>
              </a:lnSpc>
              <a:spcBef>
                <a:spcPts val="0"/>
              </a:spcBef>
              <a:spcAft>
                <a:spcPts val="0"/>
              </a:spcAft>
              <a:buNone/>
            </a:pPr>
            <a:r>
              <a:rPr lang="en-GB" sz="1400" b="1" dirty="0">
                <a:solidFill>
                  <a:srgbClr val="000000"/>
                </a:solidFill>
              </a:rPr>
              <a:t>Feedback  </a:t>
            </a:r>
            <a:endParaRPr sz="1400" b="1" dirty="0">
              <a:solidFill>
                <a:srgbClr val="000000"/>
              </a:solidFill>
            </a:endParaRPr>
          </a:p>
        </p:txBody>
      </p:sp>
      <p:sp>
        <p:nvSpPr>
          <p:cNvPr id="181" name="TextBox 180">
            <a:extLst>
              <a:ext uri="{FF2B5EF4-FFF2-40B4-BE49-F238E27FC236}">
                <a16:creationId xmlns:a16="http://schemas.microsoft.com/office/drawing/2014/main" id="{B0FDF6D4-ACC6-4049-8AFA-5FE5DCB329F4}"/>
              </a:ext>
            </a:extLst>
          </p:cNvPr>
          <p:cNvSpPr txBox="1"/>
          <p:nvPr/>
        </p:nvSpPr>
        <p:spPr>
          <a:xfrm>
            <a:off x="4427" y="6509173"/>
            <a:ext cx="3344628" cy="676467"/>
          </a:xfrm>
          <a:prstGeom prst="rect">
            <a:avLst/>
          </a:prstGeom>
          <a:noFill/>
        </p:spPr>
        <p:txBody>
          <a:bodyPr wrap="square">
            <a:spAutoFit/>
          </a:bodyPr>
          <a:lstStyle/>
          <a:p>
            <a:pPr>
              <a:lnSpc>
                <a:spcPct val="107000"/>
              </a:lnSpc>
              <a:spcAft>
                <a:spcPts val="800"/>
              </a:spcAft>
            </a:pPr>
            <a:r>
              <a:rPr lang="en-GB" sz="1200" b="1" dirty="0">
                <a:effectLst/>
                <a:ea typeface="Calibri" panose="020F0502020204030204" pitchFamily="34" charset="0"/>
                <a:cs typeface="Times New Roman" panose="02020603050405020304" pitchFamily="18" charset="0"/>
              </a:rPr>
              <a:t>Impact: </a:t>
            </a:r>
            <a:r>
              <a:rPr lang="en-GB" sz="1200" dirty="0">
                <a:effectLst/>
                <a:ea typeface="Calibri" panose="020F0502020204030204" pitchFamily="34" charset="0"/>
                <a:cs typeface="Times New Roman" panose="02020603050405020304" pitchFamily="18" charset="0"/>
              </a:rPr>
              <a:t>Knowing your students and their prior learning helps improve cognitive architecture and reduces the potential of losing your students.  </a:t>
            </a:r>
          </a:p>
        </p:txBody>
      </p:sp>
      <p:sp>
        <p:nvSpPr>
          <p:cNvPr id="182" name="TextBox 181">
            <a:extLst>
              <a:ext uri="{FF2B5EF4-FFF2-40B4-BE49-F238E27FC236}">
                <a16:creationId xmlns:a16="http://schemas.microsoft.com/office/drawing/2014/main" id="{F9812285-3A25-425B-AA4B-6C574728E0F7}"/>
              </a:ext>
            </a:extLst>
          </p:cNvPr>
          <p:cNvSpPr txBox="1"/>
          <p:nvPr/>
        </p:nvSpPr>
        <p:spPr>
          <a:xfrm>
            <a:off x="3782335" y="5475099"/>
            <a:ext cx="3143347" cy="1569532"/>
          </a:xfrm>
          <a:prstGeom prst="rect">
            <a:avLst/>
          </a:prstGeom>
          <a:noFill/>
        </p:spPr>
        <p:txBody>
          <a:bodyPr wrap="square">
            <a:spAutoFit/>
          </a:bodyPr>
          <a:lstStyle/>
          <a:p>
            <a:pPr algn="r">
              <a:lnSpc>
                <a:spcPct val="107000"/>
              </a:lnSpc>
              <a:spcAft>
                <a:spcPts val="800"/>
              </a:spcAft>
            </a:pPr>
            <a:r>
              <a:rPr lang="en-GB" sz="1200" b="1" i="1" dirty="0">
                <a:solidFill>
                  <a:srgbClr val="FF0000"/>
                </a:solidFill>
                <a:effectLst/>
                <a:ea typeface="Calibri" panose="020F0502020204030204" pitchFamily="34" charset="0"/>
                <a:cs typeface="Times New Roman" panose="02020603050405020304" pitchFamily="18" charset="0"/>
              </a:rPr>
              <a:t>PE theory lessons work in line with the whole school marking and feedback policy. All lessons include verbal feedback and use ‘Cold </a:t>
            </a:r>
            <a:r>
              <a:rPr lang="en-GB" sz="1200" b="1" i="1" dirty="0">
                <a:solidFill>
                  <a:srgbClr val="FF0000"/>
                </a:solidFill>
                <a:ea typeface="Calibri" panose="020F0502020204030204" pitchFamily="34" charset="0"/>
                <a:cs typeface="Times New Roman" panose="02020603050405020304" pitchFamily="18" charset="0"/>
              </a:rPr>
              <a:t>C</a:t>
            </a:r>
            <a:r>
              <a:rPr lang="en-GB" sz="1200" b="1" i="1" dirty="0">
                <a:solidFill>
                  <a:srgbClr val="FF0000"/>
                </a:solidFill>
                <a:effectLst/>
                <a:ea typeface="Calibri" panose="020F0502020204030204" pitchFamily="34" charset="0"/>
                <a:cs typeface="Times New Roman" panose="02020603050405020304" pitchFamily="18" charset="0"/>
              </a:rPr>
              <a:t>alling’.</a:t>
            </a:r>
          </a:p>
          <a:p>
            <a:pPr algn="r">
              <a:lnSpc>
                <a:spcPct val="107000"/>
              </a:lnSpc>
              <a:spcAft>
                <a:spcPts val="800"/>
              </a:spcAft>
            </a:pPr>
            <a:r>
              <a:rPr lang="en-GB" sz="1200" b="1" i="1" dirty="0">
                <a:solidFill>
                  <a:srgbClr val="FF0000"/>
                </a:solidFill>
                <a:ea typeface="Calibri" panose="020F0502020204030204" pitchFamily="34" charset="0"/>
                <a:cs typeface="Times New Roman" panose="02020603050405020304" pitchFamily="18" charset="0"/>
              </a:rPr>
              <a:t>The core PE lesson structure allows for effective feedback during the ‘teachable moments’ and ‘embedding’ elements</a:t>
            </a:r>
            <a:r>
              <a:rPr lang="en-GB" sz="1200" b="1" i="1" dirty="0">
                <a:solidFill>
                  <a:srgbClr val="FF0000"/>
                </a:solidFill>
                <a:effectLst/>
                <a:ea typeface="Calibri" panose="020F0502020204030204" pitchFamily="34" charset="0"/>
                <a:cs typeface="Times New Roman" panose="02020603050405020304" pitchFamily="18" charset="0"/>
              </a:rPr>
              <a:t>  </a:t>
            </a:r>
          </a:p>
        </p:txBody>
      </p:sp>
      <p:sp>
        <p:nvSpPr>
          <p:cNvPr id="186" name="TextBox 185">
            <a:extLst>
              <a:ext uri="{FF2B5EF4-FFF2-40B4-BE49-F238E27FC236}">
                <a16:creationId xmlns:a16="http://schemas.microsoft.com/office/drawing/2014/main" id="{E292BD77-6ECA-4345-BED5-52570BC43DEC}"/>
              </a:ext>
            </a:extLst>
          </p:cNvPr>
          <p:cNvSpPr txBox="1"/>
          <p:nvPr/>
        </p:nvSpPr>
        <p:spPr>
          <a:xfrm>
            <a:off x="3447826" y="7119602"/>
            <a:ext cx="3440184" cy="478849"/>
          </a:xfrm>
          <a:prstGeom prst="rect">
            <a:avLst/>
          </a:prstGeom>
          <a:noFill/>
        </p:spPr>
        <p:txBody>
          <a:bodyPr wrap="square">
            <a:spAutoFit/>
          </a:bodyPr>
          <a:lstStyle/>
          <a:p>
            <a:pPr>
              <a:lnSpc>
                <a:spcPct val="107000"/>
              </a:lnSpc>
              <a:spcAft>
                <a:spcPts val="800"/>
              </a:spcAft>
            </a:pPr>
            <a:r>
              <a:rPr lang="en-GB" sz="1200" b="1" dirty="0">
                <a:effectLst/>
                <a:ea typeface="Calibri" panose="020F0502020204030204" pitchFamily="34" charset="0"/>
                <a:cs typeface="Times New Roman" panose="02020603050405020304" pitchFamily="18" charset="0"/>
              </a:rPr>
              <a:t>Impact: </a:t>
            </a:r>
            <a:r>
              <a:rPr lang="en-GB" sz="1200" dirty="0">
                <a:ea typeface="Calibri" panose="020F0502020204030204" pitchFamily="34" charset="0"/>
                <a:cs typeface="Times New Roman" panose="02020603050405020304" pitchFamily="18" charset="0"/>
              </a:rPr>
              <a:t>A</a:t>
            </a:r>
            <a:r>
              <a:rPr lang="en-GB" sz="1200" dirty="0">
                <a:effectLst/>
                <a:ea typeface="Calibri" panose="020F0502020204030204" pitchFamily="34" charset="0"/>
                <a:cs typeface="Times New Roman" panose="02020603050405020304" pitchFamily="18" charset="0"/>
              </a:rPr>
              <a:t>ll students have a clear understanding of what and how to progress their learning. </a:t>
            </a:r>
          </a:p>
        </p:txBody>
      </p:sp>
      <p:pic>
        <p:nvPicPr>
          <p:cNvPr id="1026" name="Picture 2" descr="Student">
            <a:extLst>
              <a:ext uri="{FF2B5EF4-FFF2-40B4-BE49-F238E27FC236}">
                <a16:creationId xmlns:a16="http://schemas.microsoft.com/office/drawing/2014/main" id="{53FAEFA9-1D7C-4BBA-BF2F-5F00A690B834}"/>
              </a:ext>
            </a:extLst>
          </p:cNvPr>
          <p:cNvPicPr>
            <a:picLocks noChangeAspect="1" noChangeArrowheads="1"/>
          </p:cNvPicPr>
          <p:nvPr/>
        </p:nvPicPr>
        <p:blipFill>
          <a:blip r:embed="rId13" cstate="email">
            <a:duotone>
              <a:prstClr val="black"/>
              <a:srgbClr val="9BCBB9">
                <a:tint val="45000"/>
                <a:satMod val="400000"/>
              </a:srgbClr>
            </a:duotone>
            <a:extLst>
              <a:ext uri="{28A0092B-C50C-407E-A947-70E740481C1C}">
                <a14:useLocalDpi xmlns:a14="http://schemas.microsoft.com/office/drawing/2010/main" val="0"/>
              </a:ext>
            </a:extLst>
          </a:blip>
          <a:srcRect/>
          <a:stretch>
            <a:fillRect/>
          </a:stretch>
        </p:blipFill>
        <p:spPr bwMode="auto">
          <a:xfrm>
            <a:off x="1134287" y="4157431"/>
            <a:ext cx="848061" cy="848061"/>
          </a:xfrm>
          <a:prstGeom prst="rect">
            <a:avLst/>
          </a:prstGeom>
          <a:noFill/>
          <a:extLst>
            <a:ext uri="{909E8E84-426E-40DD-AFC4-6F175D3DCCD1}">
              <a14:hiddenFill xmlns:a14="http://schemas.microsoft.com/office/drawing/2010/main">
                <a:solidFill>
                  <a:srgbClr val="FFFFFF"/>
                </a:solidFill>
              </a14:hiddenFill>
            </a:ext>
          </a:extLst>
        </p:spPr>
      </p:pic>
      <p:cxnSp>
        <p:nvCxnSpPr>
          <p:cNvPr id="128" name="Google Shape;111;p2">
            <a:extLst>
              <a:ext uri="{FF2B5EF4-FFF2-40B4-BE49-F238E27FC236}">
                <a16:creationId xmlns:a16="http://schemas.microsoft.com/office/drawing/2014/main" id="{0CFA978D-B6FC-44E9-A3A6-5950B1A02BD0}"/>
              </a:ext>
            </a:extLst>
          </p:cNvPr>
          <p:cNvCxnSpPr>
            <a:cxnSpLocks/>
          </p:cNvCxnSpPr>
          <p:nvPr/>
        </p:nvCxnSpPr>
        <p:spPr>
          <a:xfrm flipV="1">
            <a:off x="3436367" y="5769771"/>
            <a:ext cx="0" cy="3486644"/>
          </a:xfrm>
          <a:prstGeom prst="straightConnector1">
            <a:avLst/>
          </a:prstGeom>
          <a:noFill/>
          <a:ln w="19050" cap="flat" cmpd="sng">
            <a:solidFill>
              <a:srgbClr val="9BCBB9"/>
            </a:solidFill>
            <a:prstDash val="sysDot"/>
            <a:miter lim="800000"/>
            <a:headEnd type="none" w="sm" len="sm"/>
            <a:tailEnd type="none" w="sm" len="sm"/>
          </a:ln>
        </p:spPr>
      </p:cxnSp>
      <p:pic>
        <p:nvPicPr>
          <p:cNvPr id="1032" name="Picture 8" descr="Classroom free icon">
            <a:extLst>
              <a:ext uri="{FF2B5EF4-FFF2-40B4-BE49-F238E27FC236}">
                <a16:creationId xmlns:a16="http://schemas.microsoft.com/office/drawing/2014/main" id="{1C9F08D6-8C62-41F1-AC44-3790B614B3A2}"/>
              </a:ext>
            </a:extLst>
          </p:cNvPr>
          <p:cNvPicPr>
            <a:picLocks noChangeAspect="1" noChangeArrowheads="1"/>
          </p:cNvPicPr>
          <p:nvPr/>
        </p:nvPicPr>
        <p:blipFill>
          <a:blip r:embed="rId14" cstate="email">
            <a:duotone>
              <a:prstClr val="black"/>
              <a:srgbClr val="9BCBB9">
                <a:tint val="45000"/>
                <a:satMod val="400000"/>
              </a:srgbClr>
            </a:duotone>
            <a:extLst>
              <a:ext uri="{28A0092B-C50C-407E-A947-70E740481C1C}">
                <a14:useLocalDpi xmlns:a14="http://schemas.microsoft.com/office/drawing/2010/main" val="0"/>
              </a:ext>
            </a:extLst>
          </a:blip>
          <a:srcRect/>
          <a:stretch>
            <a:fillRect/>
          </a:stretch>
        </p:blipFill>
        <p:spPr bwMode="auto">
          <a:xfrm>
            <a:off x="4510324" y="3759922"/>
            <a:ext cx="1509884" cy="1354554"/>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167">
            <a:extLst>
              <a:ext uri="{FF2B5EF4-FFF2-40B4-BE49-F238E27FC236}">
                <a16:creationId xmlns:a16="http://schemas.microsoft.com/office/drawing/2014/main" id="{D388FB0A-E961-47D0-9049-F0EEBF7AAE73}"/>
              </a:ext>
            </a:extLst>
          </p:cNvPr>
          <p:cNvPicPr>
            <a:picLocks noChangeAspect="1"/>
          </p:cNvPicPr>
          <p:nvPr/>
        </p:nvPicPr>
        <p:blipFill>
          <a:blip r:embed="rId15">
            <a:duotone>
              <a:prstClr val="black"/>
              <a:srgbClr val="9BCBB9">
                <a:tint val="45000"/>
                <a:satMod val="400000"/>
              </a:srgbClr>
            </a:duotone>
          </a:blip>
          <a:stretch>
            <a:fillRect/>
          </a:stretch>
        </p:blipFill>
        <p:spPr>
          <a:xfrm>
            <a:off x="5589786" y="3646417"/>
            <a:ext cx="305323" cy="467351"/>
          </a:xfrm>
          <a:prstGeom prst="rect">
            <a:avLst/>
          </a:prstGeom>
        </p:spPr>
      </p:pic>
      <p:pic>
        <p:nvPicPr>
          <p:cNvPr id="142" name="Picture 141" descr="Icon&#10;&#10;Description automatically generated">
            <a:extLst>
              <a:ext uri="{FF2B5EF4-FFF2-40B4-BE49-F238E27FC236}">
                <a16:creationId xmlns:a16="http://schemas.microsoft.com/office/drawing/2014/main" id="{B77B7D36-CDDB-4A4A-B18F-A84069346A4C}"/>
              </a:ext>
            </a:extLst>
          </p:cNvPr>
          <p:cNvPicPr>
            <a:picLocks noChangeAspect="1"/>
          </p:cNvPicPr>
          <p:nvPr/>
        </p:nvPicPr>
        <p:blipFill>
          <a:blip r:embed="rId16" cstate="email">
            <a:duotone>
              <a:prstClr val="black"/>
              <a:srgbClr val="9BCBB9">
                <a:tint val="45000"/>
                <a:satMod val="400000"/>
              </a:srgbClr>
            </a:duotone>
            <a:extLst>
              <a:ext uri="{28A0092B-C50C-407E-A947-70E740481C1C}">
                <a14:useLocalDpi xmlns:a14="http://schemas.microsoft.com/office/drawing/2010/main" val="0"/>
              </a:ext>
            </a:extLst>
          </a:blip>
          <a:stretch>
            <a:fillRect/>
          </a:stretch>
        </p:blipFill>
        <p:spPr>
          <a:xfrm>
            <a:off x="4461082" y="7607105"/>
            <a:ext cx="1587590" cy="1587590"/>
          </a:xfrm>
          <a:prstGeom prst="rect">
            <a:avLst/>
          </a:prstGeom>
        </p:spPr>
      </p:pic>
    </p:spTree>
    <p:extLst>
      <p:ext uri="{BB962C8B-B14F-4D97-AF65-F5344CB8AC3E}">
        <p14:creationId xmlns:p14="http://schemas.microsoft.com/office/powerpoint/2010/main" val="1280519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9" name="Picture 8">
            <a:extLst>
              <a:ext uri="{FF2B5EF4-FFF2-40B4-BE49-F238E27FC236}">
                <a16:creationId xmlns:a16="http://schemas.microsoft.com/office/drawing/2014/main" id="{63978A84-0F75-B61E-6B75-251F16606DE2}"/>
              </a:ext>
            </a:extLst>
          </p:cNvPr>
          <p:cNvPicPr>
            <a:picLocks noChangeAspect="1"/>
          </p:cNvPicPr>
          <p:nvPr/>
        </p:nvPicPr>
        <p:blipFill>
          <a:blip r:embed="rId3"/>
          <a:stretch>
            <a:fillRect/>
          </a:stretch>
        </p:blipFill>
        <p:spPr>
          <a:xfrm>
            <a:off x="5492006" y="8020986"/>
            <a:ext cx="982344" cy="86123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4" name="Google Shape;104;p2"/>
          <p:cNvSpPr/>
          <p:nvPr/>
        </p:nvSpPr>
        <p:spPr>
          <a:xfrm>
            <a:off x="6976576" y="3466598"/>
            <a:ext cx="5939129" cy="107717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dirty="0"/>
          </a:p>
          <a:p>
            <a:pPr marL="0" marR="0" lvl="0" indent="0" algn="r" rtl="0">
              <a:spcBef>
                <a:spcPts val="0"/>
              </a:spcBef>
              <a:spcAft>
                <a:spcPts val="0"/>
              </a:spcAft>
              <a:buNone/>
            </a:pPr>
            <a:endParaRPr sz="2300" b="1" i="0" u="none" strike="noStrike" cap="none" dirty="0">
              <a:ea typeface="Calibri"/>
              <a:cs typeface="Calibri"/>
              <a:sym typeface="Calibri"/>
            </a:endParaRPr>
          </a:p>
          <a:p>
            <a:pPr marL="0" marR="0" lvl="0" indent="0" algn="r" rtl="0">
              <a:spcBef>
                <a:spcPts val="0"/>
              </a:spcBef>
              <a:spcAft>
                <a:spcPts val="0"/>
              </a:spcAft>
              <a:buNone/>
            </a:pPr>
            <a:r>
              <a:rPr lang="en-GB" sz="2300" b="0" i="0" u="none" strike="noStrike" cap="none" dirty="0">
                <a:ea typeface="Calibri"/>
                <a:cs typeface="Calibri"/>
                <a:sym typeface="Calibri"/>
              </a:rPr>
              <a:t>. </a:t>
            </a:r>
            <a:endParaRPr dirty="0"/>
          </a:p>
        </p:txBody>
      </p:sp>
      <p:sp>
        <p:nvSpPr>
          <p:cNvPr id="69" name="Oval 68"/>
          <p:cNvSpPr>
            <a:spLocks/>
          </p:cNvSpPr>
          <p:nvPr/>
        </p:nvSpPr>
        <p:spPr>
          <a:xfrm>
            <a:off x="193477" y="1005486"/>
            <a:ext cx="983033" cy="938010"/>
          </a:xfrm>
          <a:prstGeom prst="ellipse">
            <a:avLst/>
          </a:prstGeom>
          <a:solidFill>
            <a:schemeClr val="bg1"/>
          </a:solidFill>
          <a:ln w="825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uFillTx/>
            </a:endParaRPr>
          </a:p>
        </p:txBody>
      </p:sp>
      <p:pic>
        <p:nvPicPr>
          <p:cNvPr id="5" name="Picture 4" descr="memory.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37378" y="1146607"/>
            <a:ext cx="670740" cy="670740"/>
          </a:xfrm>
          <a:prstGeom prst="rect">
            <a:avLst/>
          </a:prstGeom>
        </p:spPr>
      </p:pic>
      <p:sp>
        <p:nvSpPr>
          <p:cNvPr id="105" name="TextBox 104"/>
          <p:cNvSpPr txBox="1"/>
          <p:nvPr/>
        </p:nvSpPr>
        <p:spPr>
          <a:xfrm>
            <a:off x="221844" y="2455472"/>
            <a:ext cx="5952258" cy="461665"/>
          </a:xfrm>
          <a:prstGeom prst="rect">
            <a:avLst/>
          </a:prstGeom>
          <a:noFill/>
        </p:spPr>
        <p:txBody>
          <a:bodyPr wrap="square" rtlCol="0">
            <a:spAutoFit/>
          </a:bodyPr>
          <a:lstStyle/>
          <a:p>
            <a:pPr algn="ctr"/>
            <a:r>
              <a:rPr lang="en-US" sz="2400" b="1" i="1" dirty="0"/>
              <a:t> </a:t>
            </a:r>
            <a:endParaRPr lang="en-US" sz="1000" dirty="0"/>
          </a:p>
        </p:txBody>
      </p:sp>
      <p:sp>
        <p:nvSpPr>
          <p:cNvPr id="106" name="TextBox 105"/>
          <p:cNvSpPr txBox="1"/>
          <p:nvPr/>
        </p:nvSpPr>
        <p:spPr>
          <a:xfrm>
            <a:off x="1256162" y="923075"/>
            <a:ext cx="5394333" cy="1015663"/>
          </a:xfrm>
          <a:prstGeom prst="rect">
            <a:avLst/>
          </a:prstGeom>
          <a:noFill/>
        </p:spPr>
        <p:txBody>
          <a:bodyPr wrap="square" rtlCol="0">
            <a:spAutoFit/>
          </a:bodyPr>
          <a:lstStyle/>
          <a:p>
            <a:pPr algn="ctr"/>
            <a:r>
              <a:rPr lang="en-US" sz="2000" b="1" i="1" dirty="0"/>
              <a:t>Common pedagogical approaches that we implement in the classroom at Key Stage 4 and Key stage 5.</a:t>
            </a:r>
            <a:endParaRPr lang="en-US" sz="900" dirty="0"/>
          </a:p>
        </p:txBody>
      </p:sp>
      <p:sp>
        <p:nvSpPr>
          <p:cNvPr id="121" name="TextBox 120"/>
          <p:cNvSpPr txBox="1"/>
          <p:nvPr/>
        </p:nvSpPr>
        <p:spPr>
          <a:xfrm>
            <a:off x="1425787" y="3271254"/>
            <a:ext cx="5133951" cy="1272143"/>
          </a:xfrm>
          <a:prstGeom prst="rect">
            <a:avLst/>
          </a:prstGeom>
          <a:noFill/>
        </p:spPr>
        <p:txBody>
          <a:bodyPr wrap="square" rtlCol="0">
            <a:spAutoFit/>
          </a:bodyPr>
          <a:lstStyle/>
          <a:p>
            <a:endParaRPr lang="en-US" sz="1400" baseline="-25000" dirty="0"/>
          </a:p>
          <a:p>
            <a:r>
              <a:rPr lang="en-US" sz="1600" baseline="-25000" dirty="0"/>
              <a:t>“Students often gain a false sense of confidence in their abilities to memories new material. Using </a:t>
            </a:r>
            <a:r>
              <a:rPr lang="en-US" sz="1600" b="1" baseline="-25000" dirty="0"/>
              <a:t>concrete</a:t>
            </a:r>
            <a:r>
              <a:rPr lang="en-US" sz="1600" baseline="-25000" dirty="0"/>
              <a:t>, relevant, real-life examples can help students understand abstract ideas and extend information retention.”</a:t>
            </a:r>
          </a:p>
          <a:p>
            <a:endParaRPr lang="en-US" sz="1600" baseline="-25000" dirty="0"/>
          </a:p>
          <a:p>
            <a:r>
              <a:rPr lang="en-US" sz="1600" b="1" baseline="30000" dirty="0"/>
              <a:t>We implement this concept by applying knowledge to sporting examples and real-life sporting situations.</a:t>
            </a:r>
            <a:r>
              <a:rPr lang="en-US" sz="1400" dirty="0"/>
              <a:t> </a:t>
            </a:r>
            <a:endParaRPr lang="en-US" sz="900" dirty="0"/>
          </a:p>
        </p:txBody>
      </p:sp>
      <p:sp>
        <p:nvSpPr>
          <p:cNvPr id="123" name="Rectangle 122"/>
          <p:cNvSpPr/>
          <p:nvPr/>
        </p:nvSpPr>
        <p:spPr>
          <a:xfrm>
            <a:off x="980940" y="5419060"/>
            <a:ext cx="290464" cy="369332"/>
          </a:xfrm>
          <a:prstGeom prst="rect">
            <a:avLst/>
          </a:prstGeom>
        </p:spPr>
        <p:txBody>
          <a:bodyPr wrap="none">
            <a:spAutoFit/>
          </a:bodyPr>
          <a:lstStyle/>
          <a:p>
            <a:r>
              <a:rPr lang="en-US" dirty="0"/>
              <a:t>  </a:t>
            </a:r>
          </a:p>
        </p:txBody>
      </p:sp>
      <p:sp>
        <p:nvSpPr>
          <p:cNvPr id="28" name="Rectangle 27"/>
          <p:cNvSpPr/>
          <p:nvPr/>
        </p:nvSpPr>
        <p:spPr>
          <a:xfrm>
            <a:off x="1428043" y="2377631"/>
            <a:ext cx="5131695" cy="995144"/>
          </a:xfrm>
          <a:prstGeom prst="rect">
            <a:avLst/>
          </a:prstGeom>
        </p:spPr>
        <p:txBody>
          <a:bodyPr wrap="square">
            <a:spAutoFit/>
          </a:bodyPr>
          <a:lstStyle/>
          <a:p>
            <a:r>
              <a:rPr lang="en-US" sz="1600" baseline="30000" dirty="0"/>
              <a:t>“</a:t>
            </a:r>
            <a:r>
              <a:rPr lang="en-US" sz="1600" b="1" baseline="30000" dirty="0"/>
              <a:t>Retrieval practice </a:t>
            </a:r>
            <a:r>
              <a:rPr lang="en-US" sz="1600" baseline="30000" dirty="0"/>
              <a:t>is a learning strategy where we focus on getting information out. Through the act of retrieval, or calling information to mind, our memory for that information is strengthened and forgetting is less likely to occur. Retrieval practice is a powerful tool for improving learning.”</a:t>
            </a:r>
          </a:p>
          <a:p>
            <a:r>
              <a:rPr lang="en-US" sz="1600" b="1" baseline="30000" dirty="0"/>
              <a:t>We implement this concept into our theory lessons by using workbooks as a ‘Do Now’. </a:t>
            </a:r>
            <a:endParaRPr lang="en-US" sz="1600" b="1" dirty="0"/>
          </a:p>
        </p:txBody>
      </p:sp>
      <p:sp>
        <p:nvSpPr>
          <p:cNvPr id="33" name="Rectangle 32"/>
          <p:cNvSpPr/>
          <p:nvPr/>
        </p:nvSpPr>
        <p:spPr>
          <a:xfrm>
            <a:off x="1186528" y="7851798"/>
            <a:ext cx="3429000" cy="307777"/>
          </a:xfrm>
          <a:prstGeom prst="rect">
            <a:avLst/>
          </a:prstGeom>
        </p:spPr>
        <p:txBody>
          <a:bodyPr>
            <a:spAutoFit/>
          </a:bodyPr>
          <a:lstStyle/>
          <a:p>
            <a:r>
              <a:rPr lang="en-US" sz="1400" dirty="0"/>
              <a:t> </a:t>
            </a:r>
          </a:p>
        </p:txBody>
      </p:sp>
      <p:pic>
        <p:nvPicPr>
          <p:cNvPr id="52" name="Picture 2">
            <a:extLst>
              <a:ext uri="{FF2B5EF4-FFF2-40B4-BE49-F238E27FC236}">
                <a16:creationId xmlns:a16="http://schemas.microsoft.com/office/drawing/2014/main" id="{CC4AC42A-ADB9-771B-F876-D296898E114E}"/>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37378" y="2377631"/>
            <a:ext cx="795861" cy="69997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4" name="Picture 3">
            <a:extLst>
              <a:ext uri="{FF2B5EF4-FFF2-40B4-BE49-F238E27FC236}">
                <a16:creationId xmlns:a16="http://schemas.microsoft.com/office/drawing/2014/main" id="{7D0B4B2B-F345-4864-64D5-26490F53F9A5}"/>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43067" y="3517636"/>
            <a:ext cx="795859" cy="738161"/>
          </a:xfrm>
          <a:prstGeom prst="rect">
            <a:avLst/>
          </a:prstGeom>
          <a:noFill/>
          <a:ln>
            <a:noFill/>
          </a:ln>
          <a:effectLst/>
          <a:extLst>
            <a:ext uri="{909E8E84-426E-40dd-AFC4-6F175D3DCCD1}">
              <a14:hiddenFill xmlns:a14="http://schemas.microsoft.com/office/drawing/2010/main" xmlns="">
                <a:solidFill>
                  <a:srgbClr val="5B9BD5"/>
                </a:solidFill>
              </a14:hiddenFill>
            </a:ext>
            <a:ext uri="{91240B29-F687-4f45-9708-019B960494DF}">
              <a14:hiddenLine xmlns:a14="http://schemas.microsoft.com/office/drawing/2010/main" xmlns="" w="2540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000000"/>
                  </a:outerShdw>
                </a:effectLst>
              </a14:hiddenEffects>
            </a:ext>
          </a:extLst>
        </p:spPr>
      </p:pic>
      <p:pic>
        <p:nvPicPr>
          <p:cNvPr id="57" name="Picture 2">
            <a:extLst>
              <a:ext uri="{FF2B5EF4-FFF2-40B4-BE49-F238E27FC236}">
                <a16:creationId xmlns:a16="http://schemas.microsoft.com/office/drawing/2014/main" id="{536F2AE6-8F49-ED87-E4D4-59EE82148A86}"/>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66551" y="4695826"/>
            <a:ext cx="772375" cy="721634"/>
          </a:xfrm>
          <a:prstGeom prst="rect">
            <a:avLst/>
          </a:prstGeom>
          <a:noFill/>
          <a:ln>
            <a:noFill/>
          </a:ln>
          <a:effectLst/>
          <a:extLst>
            <a:ext uri="{909E8E84-426E-40dd-AFC4-6F175D3DCCD1}">
              <a14:hiddenFill xmlns:a14="http://schemas.microsoft.com/office/drawing/2010/main" xmlns="">
                <a:solidFill>
                  <a:srgbClr val="5B9BD5"/>
                </a:solidFill>
              </a14:hiddenFill>
            </a:ext>
            <a:ext uri="{91240B29-F687-4f45-9708-019B960494DF}">
              <a14:hiddenLine xmlns:a14="http://schemas.microsoft.com/office/drawing/2010/main" xmlns="" w="2540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000000"/>
                  </a:outerShdw>
                </a:effectLst>
              </a14:hiddenEffects>
            </a:ext>
          </a:extLst>
        </p:spPr>
      </p:pic>
      <p:sp>
        <p:nvSpPr>
          <p:cNvPr id="59" name="TextBox 58">
            <a:extLst>
              <a:ext uri="{FF2B5EF4-FFF2-40B4-BE49-F238E27FC236}">
                <a16:creationId xmlns:a16="http://schemas.microsoft.com/office/drawing/2014/main" id="{42672EB3-B834-E2E8-A5F5-3B3AE3098394}"/>
              </a:ext>
            </a:extLst>
          </p:cNvPr>
          <p:cNvSpPr txBox="1"/>
          <p:nvPr/>
        </p:nvSpPr>
        <p:spPr>
          <a:xfrm>
            <a:off x="1425787" y="4371000"/>
            <a:ext cx="5025247" cy="1682512"/>
          </a:xfrm>
          <a:prstGeom prst="rect">
            <a:avLst/>
          </a:prstGeom>
          <a:noFill/>
        </p:spPr>
        <p:txBody>
          <a:bodyPr wrap="square" rtlCol="0">
            <a:spAutoFit/>
          </a:bodyPr>
          <a:lstStyle/>
          <a:p>
            <a:endParaRPr lang="en-US" sz="1400" baseline="-25000" dirty="0"/>
          </a:p>
          <a:p>
            <a:r>
              <a:rPr lang="en-US" sz="1600" baseline="-25000" dirty="0"/>
              <a:t>“Interleaving is a process where students mix and combine multiple subjects and topics while they study in order to improve their learning. Interleaving has been shown to be more effective than blocked practice leading to better long-term retention”</a:t>
            </a:r>
          </a:p>
          <a:p>
            <a:endParaRPr lang="en-US" sz="1600" baseline="-25000" dirty="0"/>
          </a:p>
          <a:p>
            <a:r>
              <a:rPr lang="en-US" sz="1600" b="1" baseline="30000" dirty="0"/>
              <a:t>We implement this concept by regularly connecting topics or subtopics to deepen understanding.</a:t>
            </a:r>
            <a:endParaRPr lang="en-US" sz="1600" b="1" dirty="0"/>
          </a:p>
          <a:p>
            <a:endParaRPr lang="en-US" sz="1600" baseline="-25000" dirty="0"/>
          </a:p>
          <a:p>
            <a:pPr algn="r"/>
            <a:r>
              <a:rPr lang="en-US" sz="1400" dirty="0"/>
              <a:t>  . </a:t>
            </a:r>
            <a:endParaRPr lang="en-US" sz="900" dirty="0"/>
          </a:p>
        </p:txBody>
      </p:sp>
      <p:sp>
        <p:nvSpPr>
          <p:cNvPr id="2" name="Rectangle 1">
            <a:extLst>
              <a:ext uri="{FF2B5EF4-FFF2-40B4-BE49-F238E27FC236}">
                <a16:creationId xmlns:a16="http://schemas.microsoft.com/office/drawing/2014/main" id="{143EB1CB-6850-2BF2-C500-ADD97D042F0B}"/>
              </a:ext>
            </a:extLst>
          </p:cNvPr>
          <p:cNvSpPr/>
          <p:nvPr/>
        </p:nvSpPr>
        <p:spPr>
          <a:xfrm>
            <a:off x="420379" y="188460"/>
            <a:ext cx="6053971" cy="595932"/>
          </a:xfrm>
          <a:prstGeom prst="rect">
            <a:avLst/>
          </a:prstGeom>
        </p:spPr>
        <p:txBody>
          <a:bodyPr wrap="square">
            <a:spAutoFit/>
          </a:bodyPr>
          <a:lstStyle/>
          <a:p>
            <a:pPr algn="ctr">
              <a:lnSpc>
                <a:spcPct val="107000"/>
              </a:lnSpc>
              <a:spcAft>
                <a:spcPts val="800"/>
              </a:spcAft>
            </a:pPr>
            <a:r>
              <a:rPr lang="en-GB" sz="3200" b="1" dirty="0">
                <a:ea typeface="Calibri"/>
                <a:cs typeface="Times New Roman"/>
              </a:rPr>
              <a:t>Key Stage 4 and 5 Examination PE</a:t>
            </a:r>
          </a:p>
        </p:txBody>
      </p:sp>
      <p:pic>
        <p:nvPicPr>
          <p:cNvPr id="4" name="Picture 3">
            <a:extLst>
              <a:ext uri="{FF2B5EF4-FFF2-40B4-BE49-F238E27FC236}">
                <a16:creationId xmlns:a16="http://schemas.microsoft.com/office/drawing/2014/main" id="{DB0E105D-65FE-96B3-D9B8-B3831239F86E}"/>
              </a:ext>
            </a:extLst>
          </p:cNvPr>
          <p:cNvPicPr>
            <a:picLocks noChangeAspect="1"/>
          </p:cNvPicPr>
          <p:nvPr/>
        </p:nvPicPr>
        <p:blipFill>
          <a:blip r:embed="rId8"/>
          <a:stretch>
            <a:fillRect/>
          </a:stretch>
        </p:blipFill>
        <p:spPr>
          <a:xfrm>
            <a:off x="488813" y="8020986"/>
            <a:ext cx="888430" cy="86123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Slide Number Placeholder 6">
            <a:extLst>
              <a:ext uri="{FF2B5EF4-FFF2-40B4-BE49-F238E27FC236}">
                <a16:creationId xmlns:a16="http://schemas.microsoft.com/office/drawing/2014/main" id="{4869A8E0-901B-073E-9C65-AEF03939428C}"/>
              </a:ext>
            </a:extLst>
          </p:cNvPr>
          <p:cNvSpPr>
            <a:spLocks noGrp="1"/>
          </p:cNvSpPr>
          <p:nvPr>
            <p:ph type="sldNum" sz="quarter" idx="12"/>
          </p:nvPr>
        </p:nvSpPr>
        <p:spPr/>
        <p:txBody>
          <a:bodyPr/>
          <a:lstStyle/>
          <a:p>
            <a:fld id="{B744A3BF-E1DC-41A0-8560-29A497E7BFAB}" type="slidenum">
              <a:rPr lang="en-GB" smtClean="0"/>
              <a:t>29</a:t>
            </a:fld>
            <a:endParaRPr lang="en-GB" dirty="0"/>
          </a:p>
        </p:txBody>
      </p:sp>
      <p:sp>
        <p:nvSpPr>
          <p:cNvPr id="3" name="TextBox 2">
            <a:extLst>
              <a:ext uri="{FF2B5EF4-FFF2-40B4-BE49-F238E27FC236}">
                <a16:creationId xmlns:a16="http://schemas.microsoft.com/office/drawing/2014/main" id="{F2FAE44F-2EDA-BA9B-9AEF-CDF64BF9B2C4}"/>
              </a:ext>
            </a:extLst>
          </p:cNvPr>
          <p:cNvSpPr txBox="1"/>
          <p:nvPr/>
        </p:nvSpPr>
        <p:spPr>
          <a:xfrm>
            <a:off x="354999" y="5830981"/>
            <a:ext cx="6204740" cy="2677656"/>
          </a:xfrm>
          <a:prstGeom prst="rect">
            <a:avLst/>
          </a:prstGeom>
          <a:noFill/>
        </p:spPr>
        <p:txBody>
          <a:bodyPr wrap="square" rtlCol="0">
            <a:spAutoFit/>
          </a:bodyPr>
          <a:lstStyle/>
          <a:p>
            <a:endParaRPr lang="en-US" sz="1400" baseline="-25000" dirty="0"/>
          </a:p>
          <a:p>
            <a:pPr algn="ctr"/>
            <a:r>
              <a:rPr lang="en-US" sz="2400" b="1" baseline="-25000" dirty="0"/>
              <a:t>As  a department we pride ourselves on our online learning offer. Each examination option has a dedicated Firefly page with teaching resources and assessment materials that pupils can access in their own time. We also subscribe to the Hodder online learning platform called Boost. The majority of our home learning work will be set using Boost. All the information pupils require can be found on our Firefly page.</a:t>
            </a:r>
          </a:p>
          <a:p>
            <a:endParaRPr lang="en-US" sz="2000" baseline="-25000" dirty="0">
              <a:hlinkClick r:id="rId9"/>
            </a:endParaRPr>
          </a:p>
          <a:p>
            <a:pPr algn="ctr"/>
            <a:r>
              <a:rPr lang="en-US" sz="1400" dirty="0">
                <a:hlinkClick r:id="rId9"/>
              </a:rPr>
              <a:t>https://chellaston.fireflycloud.net/physical-education</a:t>
            </a:r>
            <a:r>
              <a:rPr lang="en-US" sz="1400" dirty="0"/>
              <a:t> </a:t>
            </a:r>
            <a:endParaRPr lang="en-US" sz="1400" baseline="-25000" dirty="0"/>
          </a:p>
          <a:p>
            <a:endParaRPr lang="en-US" sz="1600" baseline="-25000" dirty="0"/>
          </a:p>
          <a:p>
            <a:endParaRPr lang="en-US" sz="1600" baseline="-25000" dirty="0"/>
          </a:p>
          <a:p>
            <a:pPr algn="r"/>
            <a:r>
              <a:rPr lang="en-US" sz="1400" dirty="0"/>
              <a:t>  . </a:t>
            </a:r>
            <a:endParaRPr lang="en-US" sz="900" dirty="0"/>
          </a:p>
        </p:txBody>
      </p:sp>
    </p:spTree>
    <p:extLst>
      <p:ext uri="{BB962C8B-B14F-4D97-AF65-F5344CB8AC3E}">
        <p14:creationId xmlns:p14="http://schemas.microsoft.com/office/powerpoint/2010/main" val="15235679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FCA8E1C-D226-CE79-D3F8-ECA6BF4825CE}"/>
              </a:ext>
            </a:extLst>
          </p:cNvPr>
          <p:cNvPicPr/>
          <p:nvPr/>
        </p:nvPicPr>
        <p:blipFill>
          <a:blip r:embed="rId2" cstate="email">
            <a:alphaModFix amt="5000"/>
            <a:extLst>
              <a:ext uri="{28A0092B-C50C-407E-A947-70E740481C1C}">
                <a14:useLocalDpi xmlns:a14="http://schemas.microsoft.com/office/drawing/2010/main" val="0"/>
              </a:ext>
            </a:extLst>
          </a:blip>
          <a:srcRect/>
          <a:stretch>
            <a:fillRect/>
          </a:stretch>
        </p:blipFill>
        <p:spPr bwMode="auto">
          <a:xfrm rot="1755186">
            <a:off x="-170667" y="1041122"/>
            <a:ext cx="7048344" cy="8205594"/>
          </a:xfrm>
          <a:prstGeom prst="rect">
            <a:avLst/>
          </a:prstGeom>
          <a:noFill/>
          <a:ln>
            <a:noFill/>
          </a:ln>
        </p:spPr>
      </p:pic>
      <p:sp>
        <p:nvSpPr>
          <p:cNvPr id="4" name="Slide Number Placeholder 3">
            <a:extLst>
              <a:ext uri="{FF2B5EF4-FFF2-40B4-BE49-F238E27FC236}">
                <a16:creationId xmlns:a16="http://schemas.microsoft.com/office/drawing/2014/main" id="{25B6E907-7A50-1814-5A6B-75C7DC308DFD}"/>
              </a:ext>
            </a:extLst>
          </p:cNvPr>
          <p:cNvSpPr>
            <a:spLocks noGrp="1"/>
          </p:cNvSpPr>
          <p:nvPr>
            <p:ph type="sldNum" sz="quarter" idx="12"/>
          </p:nvPr>
        </p:nvSpPr>
        <p:spPr/>
        <p:txBody>
          <a:bodyPr/>
          <a:lstStyle/>
          <a:p>
            <a:fld id="{B744A3BF-E1DC-41A0-8560-29A497E7BFAB}" type="slidenum">
              <a:rPr lang="en-GB" smtClean="0"/>
              <a:t>30</a:t>
            </a:fld>
            <a:endParaRPr lang="en-GB"/>
          </a:p>
        </p:txBody>
      </p:sp>
      <p:pic>
        <p:nvPicPr>
          <p:cNvPr id="5" name="Picture 4" descr="A logo of a company&#10;&#10;Description automatically generated">
            <a:extLst>
              <a:ext uri="{FF2B5EF4-FFF2-40B4-BE49-F238E27FC236}">
                <a16:creationId xmlns:a16="http://schemas.microsoft.com/office/drawing/2014/main" id="{43DD6762-CB50-2C48-E4A0-B7853F609040}"/>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20817" t="11122" r="23958" b="41700"/>
          <a:stretch/>
        </p:blipFill>
        <p:spPr>
          <a:xfrm>
            <a:off x="994798" y="-50416"/>
            <a:ext cx="4849842" cy="3107384"/>
          </a:xfrm>
          <a:prstGeom prst="rect">
            <a:avLst/>
          </a:prstGeom>
        </p:spPr>
      </p:pic>
      <p:grpSp>
        <p:nvGrpSpPr>
          <p:cNvPr id="6" name="Group 5">
            <a:extLst>
              <a:ext uri="{FF2B5EF4-FFF2-40B4-BE49-F238E27FC236}">
                <a16:creationId xmlns:a16="http://schemas.microsoft.com/office/drawing/2014/main" id="{B8C322D5-A8C5-C9F8-CEC6-65EFE4511E34}"/>
              </a:ext>
            </a:extLst>
          </p:cNvPr>
          <p:cNvGrpSpPr/>
          <p:nvPr/>
        </p:nvGrpSpPr>
        <p:grpSpPr>
          <a:xfrm>
            <a:off x="3019040" y="4743910"/>
            <a:ext cx="3293750" cy="2887680"/>
            <a:chOff x="4094574" y="396775"/>
            <a:chExt cx="2566258" cy="2279938"/>
          </a:xfrm>
        </p:grpSpPr>
        <p:grpSp>
          <p:nvGrpSpPr>
            <p:cNvPr id="7" name="Group 6">
              <a:extLst>
                <a:ext uri="{FF2B5EF4-FFF2-40B4-BE49-F238E27FC236}">
                  <a16:creationId xmlns:a16="http://schemas.microsoft.com/office/drawing/2014/main" id="{E16FE913-3AAF-1C57-681B-24B551E824F0}"/>
                </a:ext>
              </a:extLst>
            </p:cNvPr>
            <p:cNvGrpSpPr/>
            <p:nvPr/>
          </p:nvGrpSpPr>
          <p:grpSpPr>
            <a:xfrm>
              <a:off x="4094574" y="1014222"/>
              <a:ext cx="1184018" cy="1013724"/>
              <a:chOff x="3556589" y="5184330"/>
              <a:chExt cx="1155024" cy="1005267"/>
            </a:xfrm>
          </p:grpSpPr>
          <p:pic>
            <p:nvPicPr>
              <p:cNvPr id="17" name="Picture 16" descr="A picture containing text, logo, font, symbol&#10;&#10;Description automatically generated">
                <a:extLst>
                  <a:ext uri="{FF2B5EF4-FFF2-40B4-BE49-F238E27FC236}">
                    <a16:creationId xmlns:a16="http://schemas.microsoft.com/office/drawing/2014/main" id="{308AC13C-2A80-22D9-2743-AEF5CA62DEDD}"/>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41173" t="14008" r="43346" b="59209"/>
              <a:stretch/>
            </p:blipFill>
            <p:spPr>
              <a:xfrm>
                <a:off x="3856150" y="5362614"/>
                <a:ext cx="543443" cy="705103"/>
              </a:xfrm>
              <a:prstGeom prst="rect">
                <a:avLst/>
              </a:prstGeom>
            </p:spPr>
          </p:pic>
          <p:sp>
            <p:nvSpPr>
              <p:cNvPr id="18" name="Google Shape;457;p9">
                <a:extLst>
                  <a:ext uri="{FF2B5EF4-FFF2-40B4-BE49-F238E27FC236}">
                    <a16:creationId xmlns:a16="http://schemas.microsoft.com/office/drawing/2014/main" id="{831DCF28-A79C-A48E-F83B-A13E66B6F3F7}"/>
                  </a:ext>
                </a:extLst>
              </p:cNvPr>
              <p:cNvSpPr/>
              <p:nvPr/>
            </p:nvSpPr>
            <p:spPr>
              <a:xfrm>
                <a:off x="3556589" y="5184330"/>
                <a:ext cx="1155024" cy="1005267"/>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noFill/>
              <a:ln>
                <a:solidFill>
                  <a:schemeClr val="tx1"/>
                </a:solidFill>
              </a:ln>
            </p:spPr>
            <p:txBody>
              <a:bodyPr spcFirstLastPara="1" wrap="square" lIns="41784" tIns="20886" rIns="41784" bIns="20886" anchor="ctr" anchorCtr="0">
                <a:noAutofit/>
              </a:bodyPr>
              <a:lstStyle/>
              <a:p>
                <a:pPr algn="ctr" defTabSz="417914">
                  <a:buClr>
                    <a:srgbClr val="000000"/>
                  </a:buClr>
                  <a:defRPr/>
                </a:pPr>
                <a:endParaRPr sz="480" b="1" kern="0" dirty="0">
                  <a:solidFill>
                    <a:srgbClr val="000000"/>
                  </a:solidFill>
                  <a:cs typeface="Poppins" panose="00000500000000000000" pitchFamily="2" charset="0"/>
                  <a:sym typeface="Arial"/>
                </a:endParaRPr>
              </a:p>
            </p:txBody>
          </p:sp>
        </p:grpSp>
        <p:grpSp>
          <p:nvGrpSpPr>
            <p:cNvPr id="8" name="Group 7">
              <a:extLst>
                <a:ext uri="{FF2B5EF4-FFF2-40B4-BE49-F238E27FC236}">
                  <a16:creationId xmlns:a16="http://schemas.microsoft.com/office/drawing/2014/main" id="{3A5B2A08-035D-7BCB-4CC0-FDFA11BF3BE7}"/>
                </a:ext>
              </a:extLst>
            </p:cNvPr>
            <p:cNvGrpSpPr/>
            <p:nvPr/>
          </p:nvGrpSpPr>
          <p:grpSpPr>
            <a:xfrm>
              <a:off x="4780693" y="396775"/>
              <a:ext cx="1184018" cy="1013724"/>
              <a:chOff x="4243396" y="4643152"/>
              <a:chExt cx="1155024" cy="1005267"/>
            </a:xfrm>
          </p:grpSpPr>
          <p:sp>
            <p:nvSpPr>
              <p:cNvPr id="15" name="Google Shape;457;p9">
                <a:extLst>
                  <a:ext uri="{FF2B5EF4-FFF2-40B4-BE49-F238E27FC236}">
                    <a16:creationId xmlns:a16="http://schemas.microsoft.com/office/drawing/2014/main" id="{63DE29B5-6F5C-B34B-7868-E5190D3F9DB6}"/>
                  </a:ext>
                </a:extLst>
              </p:cNvPr>
              <p:cNvSpPr/>
              <p:nvPr/>
            </p:nvSpPr>
            <p:spPr>
              <a:xfrm>
                <a:off x="4243396" y="4643152"/>
                <a:ext cx="1155024" cy="1005267"/>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solidFill>
                  <a:schemeClr val="tx1"/>
                </a:solidFill>
              </a:ln>
            </p:spPr>
            <p:txBody>
              <a:bodyPr spcFirstLastPara="1" wrap="square" lIns="41784" tIns="20886" rIns="41784" bIns="20886" anchor="ctr" anchorCtr="0">
                <a:noAutofit/>
              </a:bodyPr>
              <a:lstStyle/>
              <a:p>
                <a:pPr algn="ctr" defTabSz="417914">
                  <a:buClr>
                    <a:srgbClr val="000000"/>
                  </a:buClr>
                  <a:defRPr/>
                </a:pPr>
                <a:endParaRPr sz="480" b="1" kern="0" dirty="0">
                  <a:solidFill>
                    <a:srgbClr val="000000"/>
                  </a:solidFill>
                  <a:cs typeface="Poppins" panose="00000500000000000000" pitchFamily="2" charset="0"/>
                  <a:sym typeface="Arial"/>
                </a:endParaRPr>
              </a:p>
            </p:txBody>
          </p:sp>
          <p:pic>
            <p:nvPicPr>
              <p:cNvPr id="16" name="Graphic 15" descr="Head with gears outline">
                <a:extLst>
                  <a:ext uri="{FF2B5EF4-FFF2-40B4-BE49-F238E27FC236}">
                    <a16:creationId xmlns:a16="http://schemas.microsoft.com/office/drawing/2014/main" id="{52F8D060-00FB-C187-116E-7428F83CFD0B}"/>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09532" y="4732709"/>
                <a:ext cx="795520" cy="856639"/>
              </a:xfrm>
              <a:prstGeom prst="rect">
                <a:avLst/>
              </a:prstGeom>
            </p:spPr>
          </p:pic>
        </p:grpSp>
        <p:grpSp>
          <p:nvGrpSpPr>
            <p:cNvPr id="9" name="Group 8">
              <a:extLst>
                <a:ext uri="{FF2B5EF4-FFF2-40B4-BE49-F238E27FC236}">
                  <a16:creationId xmlns:a16="http://schemas.microsoft.com/office/drawing/2014/main" id="{3B2C3BEE-4600-50E9-C533-74A7C7E4A2C5}"/>
                </a:ext>
              </a:extLst>
            </p:cNvPr>
            <p:cNvGrpSpPr/>
            <p:nvPr/>
          </p:nvGrpSpPr>
          <p:grpSpPr>
            <a:xfrm>
              <a:off x="5476813" y="1042661"/>
              <a:ext cx="1184019" cy="1013725"/>
              <a:chOff x="2543708" y="2005739"/>
              <a:chExt cx="1925639" cy="1624284"/>
            </a:xfrm>
          </p:grpSpPr>
          <p:sp>
            <p:nvSpPr>
              <p:cNvPr id="13" name="Google Shape;459;p9">
                <a:extLst>
                  <a:ext uri="{FF2B5EF4-FFF2-40B4-BE49-F238E27FC236}">
                    <a16:creationId xmlns:a16="http://schemas.microsoft.com/office/drawing/2014/main" id="{1E0BF696-4E3E-238F-624A-CBFD99A1B2C9}"/>
                  </a:ext>
                </a:extLst>
              </p:cNvPr>
              <p:cNvSpPr/>
              <p:nvPr/>
            </p:nvSpPr>
            <p:spPr>
              <a:xfrm>
                <a:off x="2543708" y="2005739"/>
                <a:ext cx="1925639" cy="1624284"/>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F73D93"/>
              </a:solidFill>
              <a:ln>
                <a:solidFill>
                  <a:schemeClr val="tx1"/>
                </a:solidFill>
              </a:ln>
            </p:spPr>
            <p:txBody>
              <a:bodyPr spcFirstLastPara="1" wrap="square" lIns="41784" tIns="20886" rIns="41784" bIns="20886" anchor="ctr" anchorCtr="0">
                <a:noAutofit/>
              </a:bodyPr>
              <a:lstStyle/>
              <a:p>
                <a:pPr algn="ctr" defTabSz="417914">
                  <a:buClr>
                    <a:srgbClr val="000000"/>
                  </a:buClr>
                  <a:defRPr/>
                </a:pPr>
                <a:endParaRPr sz="503" b="1" kern="0" dirty="0">
                  <a:solidFill>
                    <a:srgbClr val="000000"/>
                  </a:solidFill>
                  <a:cs typeface="Poppins" panose="00000500000000000000" pitchFamily="2" charset="0"/>
                  <a:sym typeface="Arial"/>
                </a:endParaRPr>
              </a:p>
            </p:txBody>
          </p:sp>
          <p:pic>
            <p:nvPicPr>
              <p:cNvPr id="14" name="Graphic 13" descr="Heart organ outline">
                <a:extLst>
                  <a:ext uri="{FF2B5EF4-FFF2-40B4-BE49-F238E27FC236}">
                    <a16:creationId xmlns:a16="http://schemas.microsoft.com/office/drawing/2014/main" id="{CD24AD36-78E1-EC1F-7BB7-E7C9E7F0854D}"/>
                  </a:ext>
                </a:extLst>
              </p:cNvPr>
              <p:cNvPicPr>
                <a:picLocks noChangeAspect="1"/>
              </p:cNvPicPr>
              <p:nvPr/>
            </p:nvPicPr>
            <p:blipFill>
              <a:blip r:embed="rId7" cstate="emai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781806" y="2143916"/>
                <a:ext cx="1326931" cy="1384020"/>
              </a:xfrm>
              <a:prstGeom prst="rect">
                <a:avLst/>
              </a:prstGeom>
            </p:spPr>
          </p:pic>
        </p:grpSp>
        <p:grpSp>
          <p:nvGrpSpPr>
            <p:cNvPr id="10" name="Group 9">
              <a:extLst>
                <a:ext uri="{FF2B5EF4-FFF2-40B4-BE49-F238E27FC236}">
                  <a16:creationId xmlns:a16="http://schemas.microsoft.com/office/drawing/2014/main" id="{FC4128E8-98BF-7699-1EFA-8AC599AEAFF0}"/>
                </a:ext>
              </a:extLst>
            </p:cNvPr>
            <p:cNvGrpSpPr/>
            <p:nvPr/>
          </p:nvGrpSpPr>
          <p:grpSpPr>
            <a:xfrm>
              <a:off x="4765830" y="1662988"/>
              <a:ext cx="1184018" cy="1013725"/>
              <a:chOff x="4663168" y="2005739"/>
              <a:chExt cx="1925639" cy="1624284"/>
            </a:xfrm>
          </p:grpSpPr>
          <p:sp>
            <p:nvSpPr>
              <p:cNvPr id="11" name="Google Shape;458;p9">
                <a:extLst>
                  <a:ext uri="{FF2B5EF4-FFF2-40B4-BE49-F238E27FC236}">
                    <a16:creationId xmlns:a16="http://schemas.microsoft.com/office/drawing/2014/main" id="{919B8FB3-C6E5-9264-74CA-D4ED4C9AA494}"/>
                  </a:ext>
                </a:extLst>
              </p:cNvPr>
              <p:cNvSpPr/>
              <p:nvPr/>
            </p:nvSpPr>
            <p:spPr>
              <a:xfrm>
                <a:off x="4663168" y="2005739"/>
                <a:ext cx="1925639" cy="1624284"/>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3B050"/>
              </a:solidFill>
              <a:ln>
                <a:solidFill>
                  <a:schemeClr val="tx1"/>
                </a:solidFill>
              </a:ln>
            </p:spPr>
            <p:txBody>
              <a:bodyPr spcFirstLastPara="1" wrap="square" lIns="41784" tIns="20886" rIns="41784" bIns="20886" anchor="ctr" anchorCtr="0">
                <a:noAutofit/>
              </a:bodyPr>
              <a:lstStyle/>
              <a:p>
                <a:pPr algn="ctr" defTabSz="417914">
                  <a:buClr>
                    <a:srgbClr val="000000"/>
                  </a:buClr>
                  <a:defRPr/>
                </a:pPr>
                <a:endParaRPr sz="503" b="1" kern="0" dirty="0">
                  <a:solidFill>
                    <a:srgbClr val="000000"/>
                  </a:solidFill>
                  <a:cs typeface="Poppins" panose="00000500000000000000" pitchFamily="2" charset="0"/>
                  <a:sym typeface="Arial"/>
                </a:endParaRPr>
              </a:p>
            </p:txBody>
          </p:sp>
          <p:pic>
            <p:nvPicPr>
              <p:cNvPr id="12" name="Graphic 11" descr="Sign language outline">
                <a:extLst>
                  <a:ext uri="{FF2B5EF4-FFF2-40B4-BE49-F238E27FC236}">
                    <a16:creationId xmlns:a16="http://schemas.microsoft.com/office/drawing/2014/main" id="{8B5FDC42-195E-436F-F66D-094283C0411D}"/>
                  </a:ext>
                </a:extLst>
              </p:cNvPr>
              <p:cNvPicPr>
                <a:picLocks noChangeAspect="1"/>
              </p:cNvPicPr>
              <p:nvPr/>
            </p:nvPicPr>
            <p:blipFill>
              <a:blip r:embed="rId9" cstate="email">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97324" y="2121441"/>
                <a:ext cx="1326931" cy="1384020"/>
              </a:xfrm>
              <a:prstGeom prst="rect">
                <a:avLst/>
              </a:prstGeom>
            </p:spPr>
          </p:pic>
        </p:grpSp>
      </p:grpSp>
      <p:pic>
        <p:nvPicPr>
          <p:cNvPr id="2" name="Picture 1" descr="A logo of a company&#10;&#10;Description automatically generated">
            <a:extLst>
              <a:ext uri="{FF2B5EF4-FFF2-40B4-BE49-F238E27FC236}">
                <a16:creationId xmlns:a16="http://schemas.microsoft.com/office/drawing/2014/main" id="{4E1118B3-0437-9326-7764-DE57971F6A23}"/>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42394" t="17281" r="43393" b="59299"/>
          <a:stretch/>
        </p:blipFill>
        <p:spPr>
          <a:xfrm>
            <a:off x="148151" y="8410108"/>
            <a:ext cx="1248229" cy="1542574"/>
          </a:xfrm>
          <a:prstGeom prst="rect">
            <a:avLst/>
          </a:prstGeom>
        </p:spPr>
      </p:pic>
      <p:pic>
        <p:nvPicPr>
          <p:cNvPr id="3" name="Picture 2" descr="A logo of a company&#10;&#10;Description automatically generated">
            <a:extLst>
              <a:ext uri="{FF2B5EF4-FFF2-40B4-BE49-F238E27FC236}">
                <a16:creationId xmlns:a16="http://schemas.microsoft.com/office/drawing/2014/main" id="{468B81C5-0B43-DBF9-8823-C0B1A085E7E1}"/>
              </a:ext>
            </a:extLst>
          </p:cNvPr>
          <p:cNvPicPr>
            <a:picLocks noChangeAspect="1"/>
          </p:cNvPicPr>
          <p:nvPr/>
        </p:nvPicPr>
        <p:blipFill rotWithShape="1">
          <a:blip r:embed="rId11" cstate="email">
            <a:extLst>
              <a:ext uri="{28A0092B-C50C-407E-A947-70E740481C1C}">
                <a14:useLocalDpi xmlns:a14="http://schemas.microsoft.com/office/drawing/2010/main" val="0"/>
              </a:ext>
            </a:extLst>
          </a:blip>
          <a:srcRect l="20817" t="40414" r="23958" b="41700"/>
          <a:stretch/>
        </p:blipFill>
        <p:spPr>
          <a:xfrm>
            <a:off x="1815200" y="8683169"/>
            <a:ext cx="4849842" cy="1178078"/>
          </a:xfrm>
          <a:prstGeom prst="rect">
            <a:avLst/>
          </a:prstGeom>
        </p:spPr>
      </p:pic>
      <p:grpSp>
        <p:nvGrpSpPr>
          <p:cNvPr id="41" name="Group 40">
            <a:extLst>
              <a:ext uri="{FF2B5EF4-FFF2-40B4-BE49-F238E27FC236}">
                <a16:creationId xmlns:a16="http://schemas.microsoft.com/office/drawing/2014/main" id="{4AAAFD8B-21C3-7BD2-DA6B-FB546FEED4AB}"/>
              </a:ext>
            </a:extLst>
          </p:cNvPr>
          <p:cNvGrpSpPr/>
          <p:nvPr/>
        </p:nvGrpSpPr>
        <p:grpSpPr>
          <a:xfrm>
            <a:off x="408297" y="3290807"/>
            <a:ext cx="3018696" cy="2958605"/>
            <a:chOff x="5273837" y="2525403"/>
            <a:chExt cx="4131372" cy="3771488"/>
          </a:xfrm>
        </p:grpSpPr>
        <p:grpSp>
          <p:nvGrpSpPr>
            <p:cNvPr id="21" name="Group 20">
              <a:extLst>
                <a:ext uri="{FF2B5EF4-FFF2-40B4-BE49-F238E27FC236}">
                  <a16:creationId xmlns:a16="http://schemas.microsoft.com/office/drawing/2014/main" id="{E055FEEE-77C4-C5B2-A7DC-5E4B3FD509AA}"/>
                </a:ext>
              </a:extLst>
            </p:cNvPr>
            <p:cNvGrpSpPr/>
            <p:nvPr/>
          </p:nvGrpSpPr>
          <p:grpSpPr>
            <a:xfrm>
              <a:off x="5273837" y="3546788"/>
              <a:ext cx="1906129" cy="1676909"/>
              <a:chOff x="3556589" y="5184330"/>
              <a:chExt cx="1155024" cy="1005267"/>
            </a:xfrm>
          </p:grpSpPr>
          <p:pic>
            <p:nvPicPr>
              <p:cNvPr id="31" name="Picture 30" descr="A picture containing text, logo, font, symbol&#10;&#10;Description automatically generated">
                <a:extLst>
                  <a:ext uri="{FF2B5EF4-FFF2-40B4-BE49-F238E27FC236}">
                    <a16:creationId xmlns:a16="http://schemas.microsoft.com/office/drawing/2014/main" id="{E24074D9-BAE5-B532-8208-07A09B179DAA}"/>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41173" t="14008" r="43346" b="59209"/>
              <a:stretch/>
            </p:blipFill>
            <p:spPr>
              <a:xfrm>
                <a:off x="3856150" y="5362614"/>
                <a:ext cx="543443" cy="705103"/>
              </a:xfrm>
              <a:prstGeom prst="rect">
                <a:avLst/>
              </a:prstGeom>
            </p:spPr>
          </p:pic>
          <p:sp>
            <p:nvSpPr>
              <p:cNvPr id="32" name="Google Shape;457;p9">
                <a:extLst>
                  <a:ext uri="{FF2B5EF4-FFF2-40B4-BE49-F238E27FC236}">
                    <a16:creationId xmlns:a16="http://schemas.microsoft.com/office/drawing/2014/main" id="{68F014B3-82AF-F31F-1A47-9EDDDE978D9E}"/>
                  </a:ext>
                </a:extLst>
              </p:cNvPr>
              <p:cNvSpPr/>
              <p:nvPr/>
            </p:nvSpPr>
            <p:spPr>
              <a:xfrm>
                <a:off x="3556589" y="5184330"/>
                <a:ext cx="1155024" cy="1005267"/>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noFill/>
              <a:ln>
                <a:solidFill>
                  <a:schemeClr val="tx1"/>
                </a:solidFill>
              </a:ln>
            </p:spPr>
            <p:txBody>
              <a:bodyPr spcFirstLastPara="1" wrap="square" lIns="41784" tIns="20886" rIns="41784" bIns="20886" anchor="ctr" anchorCtr="0">
                <a:noAutofit/>
              </a:bodyPr>
              <a:lstStyle/>
              <a:p>
                <a:pPr algn="ctr" defTabSz="417914">
                  <a:buClr>
                    <a:srgbClr val="000000"/>
                  </a:buClr>
                  <a:defRPr/>
                </a:pPr>
                <a:endParaRPr sz="480" b="1" kern="0" dirty="0">
                  <a:solidFill>
                    <a:srgbClr val="000000"/>
                  </a:solidFill>
                  <a:cs typeface="Poppins" panose="00000500000000000000" pitchFamily="2" charset="0"/>
                  <a:sym typeface="Arial"/>
                </a:endParaRPr>
              </a:p>
            </p:txBody>
          </p:sp>
        </p:grpSp>
        <p:sp>
          <p:nvSpPr>
            <p:cNvPr id="29" name="Google Shape;457;p9">
              <a:extLst>
                <a:ext uri="{FF2B5EF4-FFF2-40B4-BE49-F238E27FC236}">
                  <a16:creationId xmlns:a16="http://schemas.microsoft.com/office/drawing/2014/main" id="{59C1E92C-EABD-0546-5542-1A01A7A3A6DF}"/>
                </a:ext>
              </a:extLst>
            </p:cNvPr>
            <p:cNvSpPr/>
            <p:nvPr/>
          </p:nvSpPr>
          <p:spPr>
            <a:xfrm>
              <a:off x="6378407" y="2525403"/>
              <a:ext cx="1906129" cy="1676909"/>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070C0"/>
            </a:solidFill>
            <a:ln>
              <a:solidFill>
                <a:schemeClr val="tx1"/>
              </a:solidFill>
            </a:ln>
          </p:spPr>
          <p:txBody>
            <a:bodyPr spcFirstLastPara="1" wrap="square" lIns="41784" tIns="20886" rIns="41784" bIns="20886" anchor="ctr" anchorCtr="0">
              <a:noAutofit/>
            </a:bodyPr>
            <a:lstStyle/>
            <a:p>
              <a:pPr algn="ctr" defTabSz="417914">
                <a:buClr>
                  <a:srgbClr val="000000"/>
                </a:buClr>
                <a:defRPr/>
              </a:pPr>
              <a:endParaRPr sz="480" b="1" kern="0" dirty="0">
                <a:solidFill>
                  <a:srgbClr val="000000"/>
                </a:solidFill>
                <a:cs typeface="Poppins" panose="00000500000000000000" pitchFamily="2" charset="0"/>
                <a:sym typeface="Arial"/>
              </a:endParaRPr>
            </a:p>
          </p:txBody>
        </p:sp>
        <p:sp>
          <p:nvSpPr>
            <p:cNvPr id="27" name="Google Shape;459;p9">
              <a:extLst>
                <a:ext uri="{FF2B5EF4-FFF2-40B4-BE49-F238E27FC236}">
                  <a16:creationId xmlns:a16="http://schemas.microsoft.com/office/drawing/2014/main" id="{91ADF2C2-8D1C-8BE0-9AA8-32FE17D2469D}"/>
                </a:ext>
              </a:extLst>
            </p:cNvPr>
            <p:cNvSpPr/>
            <p:nvPr/>
          </p:nvSpPr>
          <p:spPr>
            <a:xfrm>
              <a:off x="7499078" y="3593832"/>
              <a:ext cx="1906131" cy="1676910"/>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F73D93"/>
            </a:solidFill>
            <a:ln>
              <a:solidFill>
                <a:schemeClr val="tx1"/>
              </a:solidFill>
            </a:ln>
          </p:spPr>
          <p:txBody>
            <a:bodyPr spcFirstLastPara="1" wrap="square" lIns="41784" tIns="20886" rIns="41784" bIns="20886" anchor="ctr" anchorCtr="0">
              <a:noAutofit/>
            </a:bodyPr>
            <a:lstStyle/>
            <a:p>
              <a:pPr algn="ctr" defTabSz="417914">
                <a:buClr>
                  <a:srgbClr val="000000"/>
                </a:buClr>
                <a:defRPr/>
              </a:pPr>
              <a:endParaRPr sz="503" b="1" kern="0" dirty="0">
                <a:solidFill>
                  <a:srgbClr val="000000"/>
                </a:solidFill>
                <a:cs typeface="Poppins" panose="00000500000000000000" pitchFamily="2" charset="0"/>
                <a:sym typeface="Arial"/>
              </a:endParaRPr>
            </a:p>
          </p:txBody>
        </p:sp>
        <p:sp>
          <p:nvSpPr>
            <p:cNvPr id="25" name="Google Shape;458;p9">
              <a:extLst>
                <a:ext uri="{FF2B5EF4-FFF2-40B4-BE49-F238E27FC236}">
                  <a16:creationId xmlns:a16="http://schemas.microsoft.com/office/drawing/2014/main" id="{3DA66CBE-7F71-A045-011E-D82C3483FFF5}"/>
                </a:ext>
              </a:extLst>
            </p:cNvPr>
            <p:cNvSpPr/>
            <p:nvPr/>
          </p:nvSpPr>
          <p:spPr>
            <a:xfrm>
              <a:off x="6354480" y="4619981"/>
              <a:ext cx="1906129" cy="1676910"/>
            </a:xfrm>
            <a:custGeom>
              <a:avLst/>
              <a:gdLst/>
              <a:ahLst/>
              <a:cxnLst/>
              <a:rect l="l" t="t" r="r" b="b"/>
              <a:pathLst>
                <a:path w="1314" h="1312" extrusionOk="0">
                  <a:moveTo>
                    <a:pt x="801" y="80"/>
                  </a:moveTo>
                  <a:lnTo>
                    <a:pt x="1233" y="512"/>
                  </a:lnTo>
                  <a:lnTo>
                    <a:pt x="1233" y="512"/>
                  </a:lnTo>
                  <a:cubicBezTo>
                    <a:pt x="1313" y="592"/>
                    <a:pt x="1313" y="721"/>
                    <a:pt x="1233" y="800"/>
                  </a:cubicBezTo>
                  <a:lnTo>
                    <a:pt x="801" y="1232"/>
                  </a:lnTo>
                  <a:lnTo>
                    <a:pt x="801" y="1232"/>
                  </a:lnTo>
                  <a:cubicBezTo>
                    <a:pt x="721" y="1311"/>
                    <a:pt x="592" y="1311"/>
                    <a:pt x="512" y="1232"/>
                  </a:cubicBezTo>
                  <a:lnTo>
                    <a:pt x="80" y="800"/>
                  </a:lnTo>
                  <a:lnTo>
                    <a:pt x="80" y="800"/>
                  </a:lnTo>
                  <a:cubicBezTo>
                    <a:pt x="0" y="721"/>
                    <a:pt x="0" y="592"/>
                    <a:pt x="80" y="512"/>
                  </a:cubicBezTo>
                  <a:lnTo>
                    <a:pt x="512" y="80"/>
                  </a:lnTo>
                  <a:lnTo>
                    <a:pt x="512" y="80"/>
                  </a:lnTo>
                  <a:cubicBezTo>
                    <a:pt x="592" y="0"/>
                    <a:pt x="721" y="0"/>
                    <a:pt x="801" y="80"/>
                  </a:cubicBezTo>
                </a:path>
              </a:pathLst>
            </a:custGeom>
            <a:solidFill>
              <a:srgbClr val="03B050"/>
            </a:solidFill>
            <a:ln>
              <a:solidFill>
                <a:schemeClr val="tx1"/>
              </a:solidFill>
            </a:ln>
          </p:spPr>
          <p:txBody>
            <a:bodyPr spcFirstLastPara="1" wrap="square" lIns="41784" tIns="20886" rIns="41784" bIns="20886" anchor="ctr" anchorCtr="0">
              <a:noAutofit/>
            </a:bodyPr>
            <a:lstStyle/>
            <a:p>
              <a:pPr algn="ctr" defTabSz="417914">
                <a:buClr>
                  <a:srgbClr val="000000"/>
                </a:buClr>
                <a:defRPr/>
              </a:pPr>
              <a:endParaRPr sz="503" b="1" kern="0" dirty="0">
                <a:solidFill>
                  <a:srgbClr val="000000"/>
                </a:solidFill>
                <a:cs typeface="Poppins" panose="00000500000000000000" pitchFamily="2" charset="0"/>
                <a:sym typeface="Arial"/>
              </a:endParaRPr>
            </a:p>
          </p:txBody>
        </p:sp>
        <p:pic>
          <p:nvPicPr>
            <p:cNvPr id="34" name="Graphic 33" descr="Muscular arm with solid fill">
              <a:extLst>
                <a:ext uri="{FF2B5EF4-FFF2-40B4-BE49-F238E27FC236}">
                  <a16:creationId xmlns:a16="http://schemas.microsoft.com/office/drawing/2014/main" id="{89DDA973-2FB9-2155-8A02-DD64CC0A316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698155" y="2646285"/>
              <a:ext cx="1299216" cy="1299216"/>
            </a:xfrm>
            <a:prstGeom prst="rect">
              <a:avLst/>
            </a:prstGeom>
          </p:spPr>
        </p:pic>
        <p:pic>
          <p:nvPicPr>
            <p:cNvPr id="38" name="Graphic 37" descr="Brain in head with solid fill">
              <a:extLst>
                <a:ext uri="{FF2B5EF4-FFF2-40B4-BE49-F238E27FC236}">
                  <a16:creationId xmlns:a16="http://schemas.microsoft.com/office/drawing/2014/main" id="{96F82306-D4D1-DF00-F9ED-459DF23334A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754074" y="3634788"/>
              <a:ext cx="1509134" cy="1509134"/>
            </a:xfrm>
            <a:prstGeom prst="rect">
              <a:avLst/>
            </a:prstGeom>
          </p:spPr>
        </p:pic>
        <p:pic>
          <p:nvPicPr>
            <p:cNvPr id="40" name="Graphic 39" descr="Cheers with solid fill">
              <a:extLst>
                <a:ext uri="{FF2B5EF4-FFF2-40B4-BE49-F238E27FC236}">
                  <a16:creationId xmlns:a16="http://schemas.microsoft.com/office/drawing/2014/main" id="{BB069A52-91D0-E85A-6DA5-8E42AC4FCC0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784283" y="4895590"/>
              <a:ext cx="1082108" cy="1082108"/>
            </a:xfrm>
            <a:prstGeom prst="rect">
              <a:avLst/>
            </a:prstGeom>
          </p:spPr>
        </p:pic>
      </p:grpSp>
    </p:spTree>
    <p:extLst>
      <p:ext uri="{BB962C8B-B14F-4D97-AF65-F5344CB8AC3E}">
        <p14:creationId xmlns:p14="http://schemas.microsoft.com/office/powerpoint/2010/main" val="2049296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D6AC305A3A2944D8DB178BCF1E643FF" ma:contentTypeVersion="17" ma:contentTypeDescription="Create a new document." ma:contentTypeScope="" ma:versionID="4c85948588784bcb44688105c664bf3d">
  <xsd:schema xmlns:xsd="http://www.w3.org/2001/XMLSchema" xmlns:xs="http://www.w3.org/2001/XMLSchema" xmlns:p="http://schemas.microsoft.com/office/2006/metadata/properties" xmlns:ns2="d16bccc1-7b60-46e5-a1e2-252d789ae219" xmlns:ns3="179f9e73-14d9-4874-913f-a79433968b16" targetNamespace="http://schemas.microsoft.com/office/2006/metadata/properties" ma:root="true" ma:fieldsID="ebcfd55794eec4df9c2f20a2fa1f5c43" ns2:_="" ns3:_="">
    <xsd:import namespace="d16bccc1-7b60-46e5-a1e2-252d789ae219"/>
    <xsd:import namespace="179f9e73-14d9-4874-913f-a79433968b16"/>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SearchProperties" minOccurs="0"/>
                <xsd:element ref="ns2:MediaServiceObjectDetectorVersions" minOccurs="0"/>
                <xsd:element ref="ns2:CNA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6bccc1-7b60-46e5-a1e2-252d789a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d6829a4-77cc-4f0a-8c8c-5cf210ade7f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CNAT" ma:index="23" nillable="true" ma:displayName="CNAT " ma:description="Progress Tracker" ma:format="Dropdown" ma:internalName="CNAT">
      <xsd:simpleType>
        <xsd:restriction base="dms:Text">
          <xsd:maxLength value="255"/>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79f9e73-14d9-4874-913f-a79433968b1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a453671-a5a1-4ece-a704-4bf61e301595}" ma:internalName="TaxCatchAll" ma:showField="CatchAllData" ma:web="179f9e73-14d9-4874-913f-a79433968b1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NAT xmlns="d16bccc1-7b60-46e5-a1e2-252d789ae219" xsi:nil="true"/>
    <TaxCatchAll xmlns="179f9e73-14d9-4874-913f-a79433968b16" xsi:nil="true"/>
    <lcf76f155ced4ddcb4097134ff3c332f xmlns="d16bccc1-7b60-46e5-a1e2-252d789ae21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33FB1CF-7497-4C4D-8F26-9528755398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6bccc1-7b60-46e5-a1e2-252d789ae219"/>
    <ds:schemaRef ds:uri="179f9e73-14d9-4874-913f-a79433968b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5333CEC-25CC-472D-9BC0-7E6D0570ABFC}">
  <ds:schemaRefs>
    <ds:schemaRef ds:uri="http://schemas.microsoft.com/sharepoint/v3/contenttype/forms"/>
  </ds:schemaRefs>
</ds:datastoreItem>
</file>

<file path=customXml/itemProps3.xml><?xml version="1.0" encoding="utf-8"?>
<ds:datastoreItem xmlns:ds="http://schemas.openxmlformats.org/officeDocument/2006/customXml" ds:itemID="{7304229A-0650-4C8F-BD17-A11623BFB024}">
  <ds:schemaRefs>
    <ds:schemaRef ds:uri="http://www.w3.org/XML/1998/namespace"/>
    <ds:schemaRef ds:uri="179f9e73-14d9-4874-913f-a79433968b16"/>
    <ds:schemaRef ds:uri="http://schemas.microsoft.com/office/infopath/2007/PartnerControl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d16bccc1-7b60-46e5-a1e2-252d789ae219"/>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165920</TotalTime>
  <Words>3108</Words>
  <Application>Microsoft Office PowerPoint</Application>
  <PresentationFormat>A4 Paper (210x297 mm)</PresentationFormat>
  <Paragraphs>547</Paragraphs>
  <Slides>30</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Branding Semibold</vt:lpstr>
      <vt:lpstr>Calibri</vt:lpstr>
      <vt:lpstr>Calibri Light</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HPE &amp; PSHCE at Chellaston Academy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HWD - Mr T Howard (Staff)</cp:lastModifiedBy>
  <cp:revision>173</cp:revision>
  <cp:lastPrinted>2025-07-03T14:59:37Z</cp:lastPrinted>
  <dcterms:created xsi:type="dcterms:W3CDTF">2020-04-21T14:03:39Z</dcterms:created>
  <dcterms:modified xsi:type="dcterms:W3CDTF">2025-09-29T07:05:58Z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0x0101001D6AC305A3A2944D8DB178BCF1E643FF</vt:lpwstr>
  </property>
  <property fmtid="{D5CDD505-2E9C-101B-9397-08002B2CF9AE}" pid="3" name="MediaServiceImageTags">
    <vt:lpwstr/>
  </property>
</Properties>
</file>